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charts/chart75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charts/chart59.xml" ContentType="application/vnd.openxmlformats-officedocument.drawingml.chart+xml"/>
  <Override PartName="/ppt/charts/chart7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6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9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7.xlsx"/><Relationship Id="rId1" Type="http://schemas.openxmlformats.org/officeDocument/2006/relationships/themeOverride" Target="../theme/themeOverride2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>
        <c:manualLayout>
          <c:layoutTarget val="inner"/>
          <c:xMode val="edge"/>
          <c:yMode val="edge"/>
          <c:x val="0.22443575269640076"/>
          <c:y val="5.8425933443292638E-2"/>
          <c:w val="0.54048779542480108"/>
          <c:h val="0.6554650978951056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Genéricos 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26-4B9E-9F84-FCB64D9AE40C}"/>
              </c:ext>
            </c:extLst>
          </c:dPt>
          <c:dPt>
            <c:idx val="1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6-4B9E-9F84-FCB64D9AE40C}"/>
              </c:ext>
            </c:extLst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26-4B9E-9F84-FCB64D9AE40C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Link colegio de médicos</c:v>
                </c:pt>
                <c:pt idx="1">
                  <c:v>SEMES</c:v>
                </c:pt>
                <c:pt idx="2">
                  <c:v>Diario online OMC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42.85714285714284</c:v>
                </c:pt>
                <c:pt idx="1">
                  <c:v>29.53761214630779</c:v>
                </c:pt>
                <c:pt idx="2">
                  <c:v>27.605244996549331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26-4B9E-9F84-FCB64D9AE40C}"/>
            </c:ext>
          </c:extLst>
        </c:ser>
        <c:dLbls>
          <c:showVal val="1"/>
        </c:dLbls>
        <c:firstSliceAng val="13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34340884414839146"/>
          <c:y val="0.10955675674595623"/>
          <c:w val="0.65659115585160854"/>
          <c:h val="0.80655706095649971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Menos de 5</c:v>
                </c:pt>
                <c:pt idx="1">
                  <c:v>Entre 5 y 10 años</c:v>
                </c:pt>
                <c:pt idx="2">
                  <c:v>Entre 11 y 20 años</c:v>
                </c:pt>
                <c:pt idx="3">
                  <c:v>Más de 20 años</c:v>
                </c:pt>
              </c:strCache>
            </c:strRef>
          </c:cat>
          <c:val>
            <c:numRef>
              <c:f>Hoja1!$B$2:$B$5</c:f>
              <c:numCache>
                <c:formatCode>####.0</c:formatCode>
                <c:ptCount val="4"/>
                <c:pt idx="0">
                  <c:v>25.465838509316772</c:v>
                </c:pt>
                <c:pt idx="1">
                  <c:v>20.151828847481028</c:v>
                </c:pt>
                <c:pt idx="2">
                  <c:v>30.36576949620428</c:v>
                </c:pt>
                <c:pt idx="3">
                  <c:v>24.016563146997928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F1-4344-A3FB-E2B5031CF9F8}"/>
            </c:ext>
          </c:extLst>
        </c:ser>
        <c:gapWidth val="100"/>
        <c:axId val="128025344"/>
        <c:axId val="128026880"/>
      </c:barChart>
      <c:catAx>
        <c:axId val="128025344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es-ES"/>
          </a:p>
        </c:txPr>
        <c:crossAx val="128026880"/>
        <c:crosses val="autoZero"/>
        <c:auto val="1"/>
        <c:lblAlgn val="ctr"/>
        <c:lblOffset val="100"/>
      </c:catAx>
      <c:valAx>
        <c:axId val="128026880"/>
        <c:scaling>
          <c:orientation val="minMax"/>
          <c:max val="100"/>
        </c:scaling>
        <c:delete val="1"/>
        <c:axPos val="t"/>
        <c:numFmt formatCode="####.0" sourceLinked="1"/>
        <c:tickLblPos val="none"/>
        <c:crossAx val="12802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A-4FE1-8F2C-9B1B75F0465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A-4FE1-8F2C-9B1B75F0465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DA-4FE1-8F2C-9B1B75F0465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P1. La presión judicial sobre los médicos (motivada por las demandas de los pacientes) ha aumentado claramente en los últimos años</c:v>
                </c:pt>
                <c:pt idx="1">
                  <c:v>P2. La amenaza de denuncia/demanda judicial condiciona la práctica de una gran parte de los médicos de urgencias</c:v>
                </c:pt>
                <c:pt idx="2">
                  <c:v>P3. Se realizan pruebas diagnósticas en los servicios de urgencias de utilidad dudosa, por prevención ante posibles problemas legales con los pacientes</c:v>
                </c:pt>
                <c:pt idx="3">
                  <c:v>P4. Se alargan de forma innecesaria los tiempos de estancia de los pacientes ya diagnosticados por prevención ante posibles problemas legales</c:v>
                </c:pt>
              </c:strCache>
            </c:strRef>
          </c:cat>
          <c:val>
            <c:numRef>
              <c:f>Hoja1!$B$2:$B$5</c:f>
              <c:numCache>
                <c:formatCode>####.0</c:formatCode>
                <c:ptCount val="4"/>
                <c:pt idx="0">
                  <c:v>44.168391994478981</c:v>
                </c:pt>
                <c:pt idx="1">
                  <c:v>36.024844720496894</c:v>
                </c:pt>
                <c:pt idx="2">
                  <c:v>40.924775707384406</c:v>
                </c:pt>
                <c:pt idx="3">
                  <c:v>18.288474810213927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DA-4FE1-8F2C-9B1B75F0465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A-4FE1-8F2C-9B1B75F0465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A-4FE1-8F2C-9B1B75F0465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P1. La presión judicial sobre los médicos (motivada por las demandas de los pacientes) ha aumentado claramente en los últimos años</c:v>
                </c:pt>
                <c:pt idx="1">
                  <c:v>P2. La amenaza de denuncia/demanda judicial condiciona la práctica de una gran parte de los médicos de urgencias</c:v>
                </c:pt>
                <c:pt idx="2">
                  <c:v>P3. Se realizan pruebas diagnósticas en los servicios de urgencias de utilidad dudosa, por prevención ante posibles problemas legales con los pacientes</c:v>
                </c:pt>
                <c:pt idx="3">
                  <c:v>P4. Se alargan de forma innecesaria los tiempos de estancia de los pacientes ya diagnosticados por prevención ante posibles problemas legales</c:v>
                </c:pt>
              </c:strCache>
            </c:strRef>
          </c:cat>
          <c:val>
            <c:numRef>
              <c:f>Hoja1!$C$2:$C$5</c:f>
              <c:numCache>
                <c:formatCode>####.0</c:formatCode>
                <c:ptCount val="4"/>
                <c:pt idx="0">
                  <c:v>47.066942719116625</c:v>
                </c:pt>
                <c:pt idx="1">
                  <c:v>52.657004830917877</c:v>
                </c:pt>
                <c:pt idx="2">
                  <c:v>48.861283643892314</c:v>
                </c:pt>
                <c:pt idx="3">
                  <c:v>44.720496894409969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DA-4FE1-8F2C-9B1B75F0465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P1. La presión judicial sobre los médicos (motivada por las demandas de los pacientes) ha aumentado claramente en los últimos años</c:v>
                </c:pt>
                <c:pt idx="1">
                  <c:v>P2. La amenaza de denuncia/demanda judicial condiciona la práctica de una gran parte de los médicos de urgencias</c:v>
                </c:pt>
                <c:pt idx="2">
                  <c:v>P3. Se realizan pruebas diagnósticas en los servicios de urgencias de utilidad dudosa, por prevención ante posibles problemas legales con los pacientes</c:v>
                </c:pt>
                <c:pt idx="3">
                  <c:v>P4. Se alargan de forma innecesaria los tiempos de estancia de los pacientes ya diagnosticados por prevención ante posibles problemas legales</c:v>
                </c:pt>
              </c:strCache>
            </c:strRef>
          </c:cat>
          <c:val>
            <c:numRef>
              <c:f>Hoja1!$D$2:$D$5</c:f>
              <c:numCache>
                <c:formatCode>####.0</c:formatCode>
                <c:ptCount val="4"/>
                <c:pt idx="0">
                  <c:v>8.3505866114561815</c:v>
                </c:pt>
                <c:pt idx="1">
                  <c:v>10.973084886128371</c:v>
                </c:pt>
                <c:pt idx="2">
                  <c:v>9.9378881987577632</c:v>
                </c:pt>
                <c:pt idx="3">
                  <c:v>34.644582470669413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DA-4FE1-8F2C-9B1B75F0465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P1. La presión judicial sobre los médicos (motivada por las demandas de los pacientes) ha aumentado claramente en los últimos años</c:v>
                </c:pt>
                <c:pt idx="1">
                  <c:v>P2. La amenaza de denuncia/demanda judicial condiciona la práctica de una gran parte de los médicos de urgencias</c:v>
                </c:pt>
                <c:pt idx="2">
                  <c:v>P3. Se realizan pruebas diagnósticas en los servicios de urgencias de utilidad dudosa, por prevención ante posibles problemas legales con los pacientes</c:v>
                </c:pt>
                <c:pt idx="3">
                  <c:v>P4. Se alargan de forma innecesaria los tiempos de estancia de los pacientes ya diagnosticados por prevención ante posibles problemas legales</c:v>
                </c:pt>
              </c:strCache>
            </c:strRef>
          </c:cat>
          <c:val>
            <c:numRef>
              <c:f>Hoja1!$E$2:$E$5</c:f>
              <c:numCache>
                <c:formatCode>####.0</c:formatCode>
                <c:ptCount val="4"/>
                <c:pt idx="0">
                  <c:v>0.41407867494824047</c:v>
                </c:pt>
                <c:pt idx="1">
                  <c:v>0.34506556245686681</c:v>
                </c:pt>
                <c:pt idx="2">
                  <c:v>0.27605244996549355</c:v>
                </c:pt>
                <c:pt idx="3">
                  <c:v>2.3464458247066928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DA-4FE1-8F2C-9B1B75F04653}"/>
            </c:ext>
          </c:extLst>
        </c:ser>
        <c:gapWidth val="70"/>
        <c:overlap val="100"/>
        <c:axId val="128395136"/>
        <c:axId val="129799296"/>
      </c:barChart>
      <c:catAx>
        <c:axId val="128395136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29799296"/>
        <c:crosses val="autoZero"/>
        <c:auto val="1"/>
        <c:lblAlgn val="r"/>
        <c:lblOffset val="100"/>
      </c:catAx>
      <c:valAx>
        <c:axId val="12979929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2839513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91985995605886373"/>
          <c:w val="0.98530730474502937"/>
          <c:h val="4.146797310448553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7-48B4-82F4-4369387E954D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7-48B4-82F4-4369387E954D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37-48B4-82F4-4369387E954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51.775147928994095</c:v>
                </c:pt>
                <c:pt idx="1">
                  <c:v>43.140495867768578</c:v>
                </c:pt>
                <c:pt idx="2">
                  <c:v>40.316205533596822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37-48B4-82F4-4369387E954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7-48B4-82F4-4369387E954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7-48B4-82F4-4369387E954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37-48B4-82F4-4369387E954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42.899408284023671</c:v>
                </c:pt>
                <c:pt idx="1">
                  <c:v>49.090909090909108</c:v>
                </c:pt>
                <c:pt idx="2">
                  <c:v>47.430830039525709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37-48B4-82F4-4369387E954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5.3254437869822482</c:v>
                </c:pt>
                <c:pt idx="1">
                  <c:v>7.4380165289256182</c:v>
                </c:pt>
                <c:pt idx="2">
                  <c:v>11.462450592885382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37-48B4-82F4-4369387E954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0</c:v>
                </c:pt>
                <c:pt idx="1">
                  <c:v>0.33057851239669445</c:v>
                </c:pt>
                <c:pt idx="2">
                  <c:v>0.79051383399209463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337-48B4-82F4-4369387E954D}"/>
            </c:ext>
          </c:extLst>
        </c:ser>
        <c:gapWidth val="70"/>
        <c:overlap val="100"/>
        <c:axId val="134557056"/>
        <c:axId val="134612096"/>
      </c:barChart>
      <c:catAx>
        <c:axId val="134557056"/>
        <c:scaling>
          <c:orientation val="maxMin"/>
        </c:scaling>
        <c:delete val="1"/>
        <c:axPos val="l"/>
        <c:numFmt formatCode="General" sourceLinked="0"/>
        <c:tickLblPos val="none"/>
        <c:crossAx val="134612096"/>
        <c:crosses val="autoZero"/>
        <c:auto val="1"/>
        <c:lblAlgn val="r"/>
        <c:lblOffset val="100"/>
      </c:catAx>
      <c:valAx>
        <c:axId val="13461209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455705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5C-43C4-B11D-B85778F14A60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5C-43C4-B11D-B85778F14A60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C-43C4-B11D-B85778F14A6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44.030418250950568</c:v>
                </c:pt>
                <c:pt idx="1">
                  <c:v>50.267379679144376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5C-43C4-B11D-B85778F14A6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5C-43C4-B11D-B85778F14A60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5C-43C4-B11D-B85778F14A6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5C-43C4-B11D-B85778F14A6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47.148288973384034</c:v>
                </c:pt>
                <c:pt idx="1">
                  <c:v>43.315508021390357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5C-43C4-B11D-B85778F14A6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8.5171102661596958</c:v>
                </c:pt>
                <c:pt idx="1">
                  <c:v>4.8128342245989266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5C-43C4-B11D-B85778F14A6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0.30418250950570352</c:v>
                </c:pt>
                <c:pt idx="1">
                  <c:v>1.6042780748663108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5C-43C4-B11D-B85778F14A60}"/>
            </c:ext>
          </c:extLst>
        </c:ser>
        <c:gapWidth val="70"/>
        <c:overlap val="100"/>
        <c:axId val="136104192"/>
        <c:axId val="136110080"/>
      </c:barChart>
      <c:catAx>
        <c:axId val="136104192"/>
        <c:scaling>
          <c:orientation val="maxMin"/>
        </c:scaling>
        <c:delete val="1"/>
        <c:axPos val="l"/>
        <c:numFmt formatCode="General" sourceLinked="0"/>
        <c:tickLblPos val="none"/>
        <c:crossAx val="136110080"/>
        <c:crosses val="autoZero"/>
        <c:auto val="1"/>
        <c:lblAlgn val="r"/>
        <c:lblOffset val="100"/>
      </c:catAx>
      <c:valAx>
        <c:axId val="13611008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10419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73-4CD6-BDA7-D2CA362749D1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73-4CD6-BDA7-D2CA362749D1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3-4CD6-BDA7-D2CA362749D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48.031496062992105</c:v>
                </c:pt>
                <c:pt idx="1">
                  <c:v>42.082890541976603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73-4CD6-BDA7-D2CA362749D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73-4CD6-BDA7-D2CA362749D1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73-4CD6-BDA7-D2CA362749D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73-4CD6-BDA7-D2CA362749D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42.519685039370074</c:v>
                </c:pt>
                <c:pt idx="1">
                  <c:v>49.521785334750263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A73-4CD6-BDA7-D2CA362749D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8.8582677165354333</c:v>
                </c:pt>
                <c:pt idx="1">
                  <c:v>8.0765143464399625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73-4CD6-BDA7-D2CA362749D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0.59055118110236149</c:v>
                </c:pt>
                <c:pt idx="1">
                  <c:v>0.31880977683315637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A73-4CD6-BDA7-D2CA362749D1}"/>
            </c:ext>
          </c:extLst>
        </c:ser>
        <c:gapWidth val="70"/>
        <c:overlap val="100"/>
        <c:axId val="136047232"/>
        <c:axId val="136126848"/>
      </c:barChart>
      <c:catAx>
        <c:axId val="136047232"/>
        <c:scaling>
          <c:orientation val="maxMin"/>
        </c:scaling>
        <c:delete val="1"/>
        <c:axPos val="l"/>
        <c:numFmt formatCode="General" sourceLinked="0"/>
        <c:tickLblPos val="none"/>
        <c:crossAx val="136126848"/>
        <c:crosses val="autoZero"/>
        <c:auto val="1"/>
        <c:lblAlgn val="r"/>
        <c:lblOffset val="100"/>
      </c:catAx>
      <c:valAx>
        <c:axId val="13612684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04723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1-4E12-B93B-D71123354797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1-4E12-B93B-D71123354797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1-4E12-B93B-D7112335479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71-4E12-B93B-D7112335479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71-4E12-B93B-D71123354797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71-4E12-B93B-D7112335479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71-4E12-B93B-D7112335479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671-4E12-B93B-D7112335479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71-4E12-B93B-D7112335479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71-4E12-B93B-D71123354797}"/>
            </c:ext>
          </c:extLst>
        </c:ser>
        <c:gapWidth val="70"/>
        <c:overlap val="100"/>
        <c:axId val="136195456"/>
        <c:axId val="136217728"/>
      </c:barChart>
      <c:catAx>
        <c:axId val="136195456"/>
        <c:scaling>
          <c:orientation val="maxMin"/>
        </c:scaling>
        <c:delete val="1"/>
        <c:axPos val="l"/>
        <c:numFmt formatCode="General" sourceLinked="0"/>
        <c:tickLblPos val="none"/>
        <c:crossAx val="136217728"/>
        <c:crosses val="autoZero"/>
        <c:auto val="1"/>
        <c:lblAlgn val="r"/>
        <c:lblOffset val="100"/>
      </c:catAx>
      <c:valAx>
        <c:axId val="1362177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19545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11-4FE2-BCAE-6C2777F0D5F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11-4FE2-BCAE-6C2777F0D5F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11-4FE2-BCAE-6C2777F0D5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40.166204986149602</c:v>
                </c:pt>
                <c:pt idx="1">
                  <c:v>48.1430536451169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11-4FE2-BCAE-6C2777F0D5F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1-4FE2-BCAE-6C2777F0D5F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11-4FE2-BCAE-6C2777F0D5F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11-4FE2-BCAE-6C2777F0D5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48.337950138504212</c:v>
                </c:pt>
                <c:pt idx="1">
                  <c:v>45.804676753782665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11-4FE2-BCAE-6C2777F0D5F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0.00%</c:formatCode>
                <c:ptCount val="2"/>
                <c:pt idx="0">
                  <c:v>10.803324099723003</c:v>
                </c:pt>
                <c:pt idx="1">
                  <c:v>5.9147180192572186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11-4FE2-BCAE-6C2777F0D5F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0.00%</c:formatCode>
                <c:ptCount val="2"/>
                <c:pt idx="0">
                  <c:v>0.69252077562326897</c:v>
                </c:pt>
                <c:pt idx="1">
                  <c:v>0.13755158184319105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611-4FE2-BCAE-6C2777F0D5F3}"/>
            </c:ext>
          </c:extLst>
        </c:ser>
        <c:gapWidth val="70"/>
        <c:overlap val="100"/>
        <c:axId val="136438144"/>
        <c:axId val="136439680"/>
      </c:barChart>
      <c:catAx>
        <c:axId val="136438144"/>
        <c:scaling>
          <c:orientation val="maxMin"/>
        </c:scaling>
        <c:delete val="1"/>
        <c:axPos val="l"/>
        <c:numFmt formatCode="General" sourceLinked="0"/>
        <c:tickLblPos val="none"/>
        <c:crossAx val="136439680"/>
        <c:crosses val="autoZero"/>
        <c:auto val="1"/>
        <c:lblAlgn val="r"/>
        <c:lblOffset val="100"/>
      </c:catAx>
      <c:valAx>
        <c:axId val="13643968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43814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E6-4A5F-B412-72562DD7067B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E6-4A5F-B412-72562DD7067B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E6-4A5F-B412-72562DD7067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39.349112426035511</c:v>
                </c:pt>
                <c:pt idx="1">
                  <c:v>34.380165289256183</c:v>
                </c:pt>
                <c:pt idx="2">
                  <c:v>35.770750988142289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E6-4A5F-B412-72562DD706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E6-4A5F-B412-72562DD7067B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E6-4A5F-B412-72562DD7067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E6-4A5F-B412-72562DD7067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52.958579881656796</c:v>
                </c:pt>
                <c:pt idx="1">
                  <c:v>52.892561983471083</c:v>
                </c:pt>
                <c:pt idx="2">
                  <c:v>52.173913043478272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E6-4A5F-B412-72562DD706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7.6923076923076925</c:v>
                </c:pt>
                <c:pt idx="1">
                  <c:v>12.396694214876041</c:v>
                </c:pt>
                <c:pt idx="2">
                  <c:v>11.462450592885382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E6-4A5F-B412-72562DD7067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0</c:v>
                </c:pt>
                <c:pt idx="1">
                  <c:v>0.33057851239669445</c:v>
                </c:pt>
                <c:pt idx="2">
                  <c:v>0.59288537549407139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E6-4A5F-B412-72562DD7067B}"/>
            </c:ext>
          </c:extLst>
        </c:ser>
        <c:gapWidth val="70"/>
        <c:overlap val="100"/>
        <c:axId val="136618368"/>
        <c:axId val="136619904"/>
      </c:barChart>
      <c:catAx>
        <c:axId val="136618368"/>
        <c:scaling>
          <c:orientation val="maxMin"/>
        </c:scaling>
        <c:delete val="1"/>
        <c:axPos val="l"/>
        <c:numFmt formatCode="General" sourceLinked="0"/>
        <c:tickLblPos val="none"/>
        <c:crossAx val="136619904"/>
        <c:crosses val="autoZero"/>
        <c:auto val="1"/>
        <c:lblAlgn val="r"/>
        <c:lblOffset val="100"/>
      </c:catAx>
      <c:valAx>
        <c:axId val="13661990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61836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15-42F6-B764-BAE826F9A66D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15-42F6-B764-BAE826F9A66D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15-42F6-B764-BAE826F9A66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36.045627376425863</c:v>
                </c:pt>
                <c:pt idx="1">
                  <c:v>36.898395721925162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15-42F6-B764-BAE826F9A66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15-42F6-B764-BAE826F9A66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15-42F6-B764-BAE826F9A66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15-42F6-B764-BAE826F9A66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52.395437262357405</c:v>
                </c:pt>
                <c:pt idx="1">
                  <c:v>53.475935828877034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C15-42F6-B764-BAE826F9A66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11.1787072243346</c:v>
                </c:pt>
                <c:pt idx="1">
                  <c:v>8.5561497326203249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15-42F6-B764-BAE826F9A66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0.38022813688212931</c:v>
                </c:pt>
                <c:pt idx="1">
                  <c:v>1.0695187165775402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15-42F6-B764-BAE826F9A66D}"/>
            </c:ext>
          </c:extLst>
        </c:ser>
        <c:gapWidth val="70"/>
        <c:overlap val="100"/>
        <c:axId val="136868992"/>
        <c:axId val="136870528"/>
      </c:barChart>
      <c:catAx>
        <c:axId val="136868992"/>
        <c:scaling>
          <c:orientation val="maxMin"/>
        </c:scaling>
        <c:delete val="1"/>
        <c:axPos val="l"/>
        <c:numFmt formatCode="General" sourceLinked="0"/>
        <c:tickLblPos val="none"/>
        <c:crossAx val="136870528"/>
        <c:crosses val="autoZero"/>
        <c:auto val="1"/>
        <c:lblAlgn val="r"/>
        <c:lblOffset val="100"/>
      </c:catAx>
      <c:valAx>
        <c:axId val="1368705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86899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CF-4BC3-8E22-E9ACFB4ED2DB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CF-4BC3-8E22-E9ACFB4ED2DB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CF-4BC3-8E22-E9ACFB4ED2D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37.204724409448808</c:v>
                </c:pt>
                <c:pt idx="1">
                  <c:v>35.387885228480329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CF-4BC3-8E22-E9ACFB4ED2D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CF-4BC3-8E22-E9ACFB4ED2DB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CF-4BC3-8E22-E9ACFB4ED2D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CF-4BC3-8E22-E9ACFB4ED2D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49.803149606299201</c:v>
                </c:pt>
                <c:pt idx="1">
                  <c:v>54.197662061636528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CF-4BC3-8E22-E9ACFB4ED2D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12.598425196850393</c:v>
                </c:pt>
                <c:pt idx="1">
                  <c:v>10.095642933049954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CF-4BC3-8E22-E9ACFB4ED2D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0.39370078740157488</c:v>
                </c:pt>
                <c:pt idx="1">
                  <c:v>0.31880977683315637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CF-4BC3-8E22-E9ACFB4ED2DB}"/>
            </c:ext>
          </c:extLst>
        </c:ser>
        <c:gapWidth val="70"/>
        <c:overlap val="100"/>
        <c:axId val="136828416"/>
        <c:axId val="136829952"/>
      </c:barChart>
      <c:catAx>
        <c:axId val="136828416"/>
        <c:scaling>
          <c:orientation val="maxMin"/>
        </c:scaling>
        <c:delete val="1"/>
        <c:axPos val="l"/>
        <c:numFmt formatCode="General" sourceLinked="0"/>
        <c:tickLblPos val="none"/>
        <c:crossAx val="136829952"/>
        <c:crosses val="autoZero"/>
        <c:auto val="1"/>
        <c:lblAlgn val="r"/>
        <c:lblOffset val="100"/>
      </c:catAx>
      <c:valAx>
        <c:axId val="13682995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82841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4340884414839146"/>
          <c:y val="0.10955675674595623"/>
          <c:w val="0.65659115585160854"/>
          <c:h val="0.80655706095649971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9450"/>
            </a:solidFill>
          </c:spPr>
          <c:dPt>
            <c:idx val="0"/>
            <c:spPr>
              <a:solidFill>
                <a:srgbClr val="AAD2A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7E-4552-A527-0EA980530EFE}"/>
              </c:ext>
            </c:extLst>
          </c:dPt>
          <c:dPt>
            <c:idx val="1"/>
            <c:spPr>
              <a:solidFill>
                <a:srgbClr val="AAD2A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7E-4552-A527-0EA980530EFE}"/>
              </c:ext>
            </c:extLst>
          </c:dPt>
          <c:dPt>
            <c:idx val="2"/>
            <c:spPr>
              <a:solidFill>
                <a:srgbClr val="6DB36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7E-4552-A527-0EA980530EFE}"/>
              </c:ext>
            </c:extLst>
          </c:dPt>
          <c:dPt>
            <c:idx val="3"/>
            <c:spPr>
              <a:solidFill>
                <a:srgbClr val="6DB36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7E-4552-A527-0EA980530EFE}"/>
              </c:ext>
            </c:extLst>
          </c:dPt>
          <c:dPt>
            <c:idx val="4"/>
            <c:spPr>
              <a:solidFill>
                <a:srgbClr val="427E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7E-4552-A527-0EA980530EFE}"/>
              </c:ext>
            </c:extLst>
          </c:dPt>
          <c:dPt>
            <c:idx val="5"/>
            <c:spPr>
              <a:solidFill>
                <a:srgbClr val="427E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7E-4552-A527-0EA980530EFE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30 años o menos</c:v>
                </c:pt>
                <c:pt idx="1">
                  <c:v>De 31 a 35 años</c:v>
                </c:pt>
                <c:pt idx="2">
                  <c:v>De 36 a 40 años</c:v>
                </c:pt>
                <c:pt idx="3">
                  <c:v>De 41 a 50 años</c:v>
                </c:pt>
                <c:pt idx="4">
                  <c:v>De 51 a 60 años</c:v>
                </c:pt>
                <c:pt idx="5">
                  <c:v>60 años o más</c:v>
                </c:pt>
              </c:strCache>
            </c:strRef>
          </c:cat>
          <c:val>
            <c:numRef>
              <c:f>Hoja1!$B$2:$B$7</c:f>
              <c:numCache>
                <c:formatCode>####.0</c:formatCode>
                <c:ptCount val="6"/>
                <c:pt idx="0">
                  <c:v>7.6</c:v>
                </c:pt>
                <c:pt idx="1">
                  <c:v>11.5</c:v>
                </c:pt>
                <c:pt idx="2">
                  <c:v>10.9</c:v>
                </c:pt>
                <c:pt idx="3">
                  <c:v>22.5</c:v>
                </c:pt>
                <c:pt idx="4">
                  <c:v>32.700000000000003</c:v>
                </c:pt>
                <c:pt idx="5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C7E-4552-A527-0EA980530EFE}"/>
            </c:ext>
          </c:extLst>
        </c:ser>
        <c:gapWidth val="50"/>
        <c:axId val="126583936"/>
        <c:axId val="126585472"/>
      </c:barChart>
      <c:catAx>
        <c:axId val="126583936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s-ES"/>
          </a:p>
        </c:txPr>
        <c:crossAx val="126585472"/>
        <c:crosses val="autoZero"/>
        <c:auto val="1"/>
        <c:lblAlgn val="ctr"/>
        <c:lblOffset val="100"/>
      </c:catAx>
      <c:valAx>
        <c:axId val="126585472"/>
        <c:scaling>
          <c:orientation val="minMax"/>
          <c:max val="50"/>
        </c:scaling>
        <c:delete val="1"/>
        <c:axPos val="t"/>
        <c:numFmt formatCode="####.0" sourceLinked="1"/>
        <c:tickLblPos val="none"/>
        <c:crossAx val="126583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B9-4DE4-993D-6C87CF2ADEA6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B9-4DE4-993D-6C87CF2ADEA6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B9-4DE4-993D-6C87CF2ADEA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B9-4DE4-993D-6C87CF2ADE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B9-4DE4-993D-6C87CF2ADEA6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B9-4DE4-993D-6C87CF2ADEA6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B9-4DE4-993D-6C87CF2ADEA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8B9-4DE4-993D-6C87CF2ADEA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B9-4DE4-993D-6C87CF2ADEA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0.3000000000000001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8B9-4DE4-993D-6C87CF2ADEA6}"/>
            </c:ext>
          </c:extLst>
        </c:ser>
        <c:gapWidth val="70"/>
        <c:overlap val="100"/>
        <c:axId val="136960256"/>
        <c:axId val="136978432"/>
      </c:barChart>
      <c:catAx>
        <c:axId val="136960256"/>
        <c:scaling>
          <c:orientation val="maxMin"/>
        </c:scaling>
        <c:delete val="1"/>
        <c:axPos val="l"/>
        <c:numFmt formatCode="General" sourceLinked="0"/>
        <c:tickLblPos val="none"/>
        <c:crossAx val="136978432"/>
        <c:crosses val="autoZero"/>
        <c:auto val="1"/>
        <c:lblAlgn val="r"/>
        <c:lblOffset val="100"/>
      </c:catAx>
      <c:valAx>
        <c:axId val="13697843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696025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F-4CBC-8099-5003805B1985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F-4CBC-8099-5003805B1985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8F-4CBC-8099-5003805B198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 formatCode="0.0">
                  <c:v>37.67</c:v>
                </c:pt>
                <c:pt idx="1">
                  <c:v>34.39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8F-4CBC-8099-5003805B198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8F-4CBC-8099-5003805B1985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8F-4CBC-8099-5003805B198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8F-4CBC-8099-5003805B198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 formatCode="0.0">
                  <c:v>49.86</c:v>
                </c:pt>
                <c:pt idx="1">
                  <c:v>55.43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98F-4CBC-8099-5003805B198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 formatCode="0.0">
                  <c:v>12.05</c:v>
                </c:pt>
                <c:pt idx="1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98F-4CBC-8099-5003805B198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 formatCode="0.0">
                  <c:v>0.4200000000000001</c:v>
                </c:pt>
                <c:pt idx="1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98F-4CBC-8099-5003805B1985}"/>
            </c:ext>
          </c:extLst>
        </c:ser>
        <c:gapWidth val="70"/>
        <c:overlap val="100"/>
        <c:axId val="137092096"/>
        <c:axId val="137179904"/>
      </c:barChart>
      <c:catAx>
        <c:axId val="137092096"/>
        <c:scaling>
          <c:orientation val="maxMin"/>
        </c:scaling>
        <c:delete val="1"/>
        <c:axPos val="l"/>
        <c:numFmt formatCode="General" sourceLinked="0"/>
        <c:tickLblPos val="none"/>
        <c:crossAx val="137179904"/>
        <c:crosses val="autoZero"/>
        <c:auto val="1"/>
        <c:lblAlgn val="r"/>
        <c:lblOffset val="100"/>
      </c:catAx>
      <c:valAx>
        <c:axId val="13717990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709209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0D-4358-93DD-CE0C9C196190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D-4358-93DD-CE0C9C196190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0D-4358-93DD-CE0C9C19619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46.449704142011832</c:v>
                </c:pt>
                <c:pt idx="1">
                  <c:v>40.165289256198349</c:v>
                </c:pt>
                <c:pt idx="2">
                  <c:v>38.142292490118578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0D-4358-93DD-CE0C9C1961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0D-4358-93DD-CE0C9C196190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0D-4358-93DD-CE0C9C19619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0D-4358-93DD-CE0C9C19619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46.745562130177539</c:v>
                </c:pt>
                <c:pt idx="1">
                  <c:v>48.925619834710766</c:v>
                </c:pt>
                <c:pt idx="2">
                  <c:v>50.197628458498009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0D-4358-93DD-CE0C9C1961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6.8047337278106506</c:v>
                </c:pt>
                <c:pt idx="1">
                  <c:v>10.413223140495862</c:v>
                </c:pt>
                <c:pt idx="2">
                  <c:v>11.462450592885382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0D-4358-93DD-CE0C9C19619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0</c:v>
                </c:pt>
                <c:pt idx="1">
                  <c:v>0.49586776859504156</c:v>
                </c:pt>
                <c:pt idx="2">
                  <c:v>0.19762845849802371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50D-4358-93DD-CE0C9C196190}"/>
            </c:ext>
          </c:extLst>
        </c:ser>
        <c:gapWidth val="70"/>
        <c:overlap val="100"/>
        <c:axId val="137436160"/>
        <c:axId val="137458432"/>
      </c:barChart>
      <c:catAx>
        <c:axId val="137436160"/>
        <c:scaling>
          <c:orientation val="maxMin"/>
        </c:scaling>
        <c:delete val="1"/>
        <c:axPos val="l"/>
        <c:numFmt formatCode="General" sourceLinked="0"/>
        <c:tickLblPos val="none"/>
        <c:crossAx val="137458432"/>
        <c:crosses val="autoZero"/>
        <c:auto val="1"/>
        <c:lblAlgn val="r"/>
        <c:lblOffset val="100"/>
      </c:catAx>
      <c:valAx>
        <c:axId val="13745843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743616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7C-49E1-AEA6-138707806092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C-49E1-AEA6-138707806092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C-49E1-AEA6-13870780609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40.380228136882124</c:v>
                </c:pt>
                <c:pt idx="1">
                  <c:v>44.385026737967905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7C-49E1-AEA6-13870780609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7C-49E1-AEA6-138707806092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7C-49E1-AEA6-138707806092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7C-49E1-AEA6-13870780609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49.04942965779464</c:v>
                </c:pt>
                <c:pt idx="1">
                  <c:v>46.524064171122994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7C-49E1-AEA6-13870780609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10.342205323193916</c:v>
                </c:pt>
                <c:pt idx="1">
                  <c:v>8.0213903743315473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7C-49E1-AEA6-13870780609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0.22813688212927763</c:v>
                </c:pt>
                <c:pt idx="1">
                  <c:v>1.0695187165775402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D7C-49E1-AEA6-138707806092}"/>
            </c:ext>
          </c:extLst>
        </c:ser>
        <c:gapWidth val="70"/>
        <c:overlap val="100"/>
        <c:axId val="137576448"/>
        <c:axId val="137577984"/>
      </c:barChart>
      <c:catAx>
        <c:axId val="137576448"/>
        <c:scaling>
          <c:orientation val="maxMin"/>
        </c:scaling>
        <c:delete val="1"/>
        <c:axPos val="l"/>
        <c:numFmt formatCode="General" sourceLinked="0"/>
        <c:tickLblPos val="none"/>
        <c:crossAx val="137577984"/>
        <c:crosses val="autoZero"/>
        <c:auto val="1"/>
        <c:lblAlgn val="r"/>
        <c:lblOffset val="100"/>
      </c:catAx>
      <c:valAx>
        <c:axId val="13757798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757644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C-427F-8A60-397336888D7A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C-427F-8A60-397336888D7A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C-427F-8A60-397336888D7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43.897637795275578</c:v>
                </c:pt>
                <c:pt idx="1">
                  <c:v>39.319872476089252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9C-427F-8A60-397336888D7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9C-427F-8A60-397336888D7A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C-427F-8A60-397336888D7A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9C-427F-8A60-397336888D7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45.866141732283452</c:v>
                </c:pt>
                <c:pt idx="1">
                  <c:v>50.478214665249716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9C-427F-8A60-397336888D7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10.236220472440943</c:v>
                </c:pt>
                <c:pt idx="1">
                  <c:v>9.7768331562167905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9C-427F-8A60-397336888D7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</c:v>
                </c:pt>
                <c:pt idx="1">
                  <c:v>0.4250797024442084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9C-427F-8A60-397336888D7A}"/>
            </c:ext>
          </c:extLst>
        </c:ser>
        <c:gapWidth val="70"/>
        <c:overlap val="100"/>
        <c:axId val="137712000"/>
        <c:axId val="137713536"/>
      </c:barChart>
      <c:catAx>
        <c:axId val="137712000"/>
        <c:scaling>
          <c:orientation val="maxMin"/>
        </c:scaling>
        <c:delete val="1"/>
        <c:axPos val="l"/>
        <c:numFmt formatCode="General" sourceLinked="0"/>
        <c:tickLblPos val="none"/>
        <c:crossAx val="137713536"/>
        <c:crosses val="autoZero"/>
        <c:auto val="1"/>
        <c:lblAlgn val="r"/>
        <c:lblOffset val="100"/>
      </c:catAx>
      <c:valAx>
        <c:axId val="1377135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771200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D-4F6F-A24D-0A3E797BB42E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D-4F6F-A24D-0A3E797BB42E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ED-4F6F-A24D-0A3E797BB42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ED-4F6F-A24D-0A3E797BB42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ED-4F6F-A24D-0A3E797BB42E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ED-4F6F-A24D-0A3E797BB42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ED-4F6F-A24D-0A3E797BB42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6ED-4F6F-A24D-0A3E797BB42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6ED-4F6F-A24D-0A3E797BB42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0.3000000000000001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ED-4F6F-A24D-0A3E797BB42E}"/>
            </c:ext>
          </c:extLst>
        </c:ser>
        <c:gapWidth val="70"/>
        <c:overlap val="100"/>
        <c:axId val="137680000"/>
        <c:axId val="137681536"/>
      </c:barChart>
      <c:catAx>
        <c:axId val="137680000"/>
        <c:scaling>
          <c:orientation val="maxMin"/>
        </c:scaling>
        <c:delete val="1"/>
        <c:axPos val="l"/>
        <c:numFmt formatCode="General" sourceLinked="0"/>
        <c:tickLblPos val="none"/>
        <c:crossAx val="137681536"/>
        <c:crosses val="autoZero"/>
        <c:auto val="1"/>
        <c:lblAlgn val="r"/>
        <c:lblOffset val="100"/>
      </c:catAx>
      <c:valAx>
        <c:axId val="1376815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768000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84-47ED-BC5D-72355108548B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4-47ED-BC5D-72355108548B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84-47ED-BC5D-72355108548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42.11</c:v>
                </c:pt>
                <c:pt idx="1">
                  <c:v>39.75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84-47ED-BC5D-72355108548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84-47ED-BC5D-72355108548B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84-47ED-BC5D-72355108548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84-47ED-BC5D-72355108548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47.92</c:v>
                </c:pt>
                <c:pt idx="1">
                  <c:v>49.790000000000013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84-47ED-BC5D-72355108548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0.00%</c:formatCode>
                <c:ptCount val="2"/>
                <c:pt idx="0">
                  <c:v>9.7000000000000011</c:v>
                </c:pt>
                <c:pt idx="1">
                  <c:v>10.16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84-47ED-BC5D-72355108548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0.00%</c:formatCode>
                <c:ptCount val="2"/>
                <c:pt idx="0">
                  <c:v>0.28000000000000008</c:v>
                </c:pt>
                <c:pt idx="1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484-47ED-BC5D-72355108548B}"/>
            </c:ext>
          </c:extLst>
        </c:ser>
        <c:gapWidth val="70"/>
        <c:overlap val="100"/>
        <c:axId val="137906048"/>
        <c:axId val="137907584"/>
      </c:barChart>
      <c:catAx>
        <c:axId val="137906048"/>
        <c:scaling>
          <c:orientation val="maxMin"/>
        </c:scaling>
        <c:delete val="1"/>
        <c:axPos val="l"/>
        <c:numFmt formatCode="General" sourceLinked="0"/>
        <c:tickLblPos val="none"/>
        <c:crossAx val="137907584"/>
        <c:crosses val="autoZero"/>
        <c:auto val="1"/>
        <c:lblAlgn val="r"/>
        <c:lblOffset val="100"/>
      </c:catAx>
      <c:valAx>
        <c:axId val="13790758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790604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0B-40BC-A63B-D8AF34201ACE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B-40BC-A63B-D8AF34201ACE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0B-40BC-A63B-D8AF34201AC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15.976331360946746</c:v>
                </c:pt>
                <c:pt idx="1">
                  <c:v>17.355371900826448</c:v>
                </c:pt>
                <c:pt idx="2">
                  <c:v>20.948616600790501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0B-40BC-A63B-D8AF34201AC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0B-40BC-A63B-D8AF34201ACE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B-40BC-A63B-D8AF34201AC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0B-40BC-A63B-D8AF34201AC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39.94082840236684</c:v>
                </c:pt>
                <c:pt idx="1">
                  <c:v>45.785123966942152</c:v>
                </c:pt>
                <c:pt idx="2">
                  <c:v>46.640316205533601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0B-40BC-A63B-D8AF34201AC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41.420118343195284</c:v>
                </c:pt>
                <c:pt idx="1">
                  <c:v>34.710743801652896</c:v>
                </c:pt>
                <c:pt idx="2">
                  <c:v>30.039525691699605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0B-40BC-A63B-D8AF34201AC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2.6627218934911241</c:v>
                </c:pt>
                <c:pt idx="1">
                  <c:v>2.1487603305785132</c:v>
                </c:pt>
                <c:pt idx="2">
                  <c:v>2.3715415019762847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90B-40BC-A63B-D8AF34201ACE}"/>
            </c:ext>
          </c:extLst>
        </c:ser>
        <c:gapWidth val="70"/>
        <c:overlap val="100"/>
        <c:axId val="138139520"/>
        <c:axId val="138141056"/>
      </c:barChart>
      <c:catAx>
        <c:axId val="138139520"/>
        <c:scaling>
          <c:orientation val="maxMin"/>
        </c:scaling>
        <c:delete val="1"/>
        <c:axPos val="l"/>
        <c:numFmt formatCode="General" sourceLinked="0"/>
        <c:tickLblPos val="none"/>
        <c:crossAx val="138141056"/>
        <c:crosses val="autoZero"/>
        <c:auto val="1"/>
        <c:lblAlgn val="r"/>
        <c:lblOffset val="100"/>
      </c:catAx>
      <c:valAx>
        <c:axId val="13814105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813952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62-422C-8E8A-0B5147938DD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2-422C-8E8A-0B5147938DD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2-422C-8E8A-0B5147938DD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18.326996197718639</c:v>
                </c:pt>
                <c:pt idx="1">
                  <c:v>17.64705882352942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62-422C-8E8A-0B5147938DD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2-422C-8E8A-0B5147938DD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2-422C-8E8A-0B5147938DD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2-422C-8E8A-0B5147938DD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43.878326996197735</c:v>
                </c:pt>
                <c:pt idx="1">
                  <c:v>50.802139037433157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62-422C-8E8A-0B5147938DD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35.361216730038031</c:v>
                </c:pt>
                <c:pt idx="1">
                  <c:v>29.411764705882355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62-422C-8E8A-0B5147938DD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2.4334600760456273</c:v>
                </c:pt>
                <c:pt idx="1">
                  <c:v>2.1390374331550794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762-422C-8E8A-0B5147938DD3}"/>
            </c:ext>
          </c:extLst>
        </c:ser>
        <c:gapWidth val="70"/>
        <c:overlap val="100"/>
        <c:axId val="138304128"/>
        <c:axId val="138334592"/>
      </c:barChart>
      <c:catAx>
        <c:axId val="138304128"/>
        <c:scaling>
          <c:orientation val="maxMin"/>
        </c:scaling>
        <c:delete val="1"/>
        <c:axPos val="l"/>
        <c:numFmt formatCode="General" sourceLinked="0"/>
        <c:tickLblPos val="none"/>
        <c:crossAx val="138334592"/>
        <c:crosses val="autoZero"/>
        <c:auto val="1"/>
        <c:lblAlgn val="r"/>
        <c:lblOffset val="100"/>
      </c:catAx>
      <c:valAx>
        <c:axId val="13833459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830412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B0-47C2-9E13-E94417AFA2B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B0-47C2-9E13-E94417AFA2B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B0-47C2-9E13-E94417AFA2B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19.88188976377953</c:v>
                </c:pt>
                <c:pt idx="1">
                  <c:v>17.428267800212542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B0-47C2-9E13-E94417AFA2B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B0-47C2-9E13-E94417AFA2B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0-47C2-9E13-E94417AFA2B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B0-47C2-9E13-E94417AFA2B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42.519685039370074</c:v>
                </c:pt>
                <c:pt idx="1">
                  <c:v>45.908607863974495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6B0-47C2-9E13-E94417AFA2B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34.645669291338571</c:v>
                </c:pt>
                <c:pt idx="1">
                  <c:v>34.643995749202979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6B0-47C2-9E13-E94417AFA2B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2.9527559055118093</c:v>
                </c:pt>
                <c:pt idx="1">
                  <c:v>2.0191285866099893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B0-47C2-9E13-E94417AFA2B3}"/>
            </c:ext>
          </c:extLst>
        </c:ser>
        <c:gapWidth val="70"/>
        <c:overlap val="100"/>
        <c:axId val="138267648"/>
        <c:axId val="138375936"/>
      </c:barChart>
      <c:catAx>
        <c:axId val="138267648"/>
        <c:scaling>
          <c:orientation val="maxMin"/>
        </c:scaling>
        <c:delete val="1"/>
        <c:axPos val="l"/>
        <c:numFmt formatCode="General" sourceLinked="0"/>
        <c:tickLblPos val="none"/>
        <c:crossAx val="138375936"/>
        <c:crosses val="autoZero"/>
        <c:auto val="1"/>
        <c:lblAlgn val="r"/>
        <c:lblOffset val="100"/>
      </c:catAx>
      <c:valAx>
        <c:axId val="1383759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826764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3.3453169274712785E-2"/>
          <c:y val="4.4060261217402481E-2"/>
          <c:w val="0.93309366145057482"/>
          <c:h val="0.8762937778049695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EAB200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####.0</c:formatCode>
                <c:ptCount val="1"/>
                <c:pt idx="0">
                  <c:v>50.172532781228433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F1-4C6D-9E43-18B3313A2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Hombre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####.0</c:formatCode>
                <c:ptCount val="1"/>
                <c:pt idx="0">
                  <c:v>49.827467218771552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F1-4C6D-9E43-18B3313A28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F1-4C6D-9E43-18B3313A28E1}"/>
            </c:ext>
          </c:extLst>
        </c:ser>
        <c:gapWidth val="72"/>
        <c:overlap val="100"/>
        <c:axId val="126692352"/>
        <c:axId val="126714624"/>
      </c:barChart>
      <c:catAx>
        <c:axId val="1266923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6714624"/>
        <c:crosses val="autoZero"/>
        <c:auto val="1"/>
        <c:lblAlgn val="ctr"/>
        <c:lblOffset val="100"/>
      </c:catAx>
      <c:valAx>
        <c:axId val="12671462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12669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DE-4501-9D2E-AC2B0D650554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DE-4501-9D2E-AC2B0D650554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DE-4501-9D2E-AC2B0D65055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DE-4501-9D2E-AC2B0D65055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DE-4501-9D2E-AC2B0D650554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DE-4501-9D2E-AC2B0D65055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DE-4501-9D2E-AC2B0D65055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6DE-4501-9D2E-AC2B0D65055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DE-4501-9D2E-AC2B0D65055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6DE-4501-9D2E-AC2B0D650554}"/>
            </c:ext>
          </c:extLst>
        </c:ser>
        <c:gapWidth val="70"/>
        <c:overlap val="100"/>
        <c:axId val="138575872"/>
        <c:axId val="138577408"/>
      </c:barChart>
      <c:catAx>
        <c:axId val="138575872"/>
        <c:scaling>
          <c:orientation val="maxMin"/>
        </c:scaling>
        <c:delete val="1"/>
        <c:axPos val="l"/>
        <c:numFmt formatCode="General" sourceLinked="0"/>
        <c:tickLblPos val="none"/>
        <c:crossAx val="138577408"/>
        <c:crosses val="autoZero"/>
        <c:auto val="1"/>
        <c:lblAlgn val="r"/>
        <c:lblOffset val="100"/>
      </c:catAx>
      <c:valAx>
        <c:axId val="13857740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857587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9E-451A-9180-6AF002CCAC48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9E-451A-9180-6AF002CCAC48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9E-451A-9180-6AF002CCAC4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22.71</c:v>
                </c:pt>
                <c:pt idx="1">
                  <c:v>13.69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9E-451A-9180-6AF002CCAC4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9E-451A-9180-6AF002CCAC48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9E-451A-9180-6AF002CCAC4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9E-451A-9180-6AF002CCAC4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46.4</c:v>
                </c:pt>
                <c:pt idx="1">
                  <c:v>43.05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49E-451A-9180-6AF002CCAC4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0.00%</c:formatCode>
                <c:ptCount val="2"/>
                <c:pt idx="0">
                  <c:v>28.53</c:v>
                </c:pt>
                <c:pt idx="1">
                  <c:v>40.720000000000013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9E-451A-9180-6AF002CCAC4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0.00%</c:formatCode>
                <c:ptCount val="2"/>
                <c:pt idx="0">
                  <c:v>2.3499999999999992</c:v>
                </c:pt>
                <c:pt idx="1">
                  <c:v>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49E-451A-9180-6AF002CCAC48}"/>
            </c:ext>
          </c:extLst>
        </c:ser>
        <c:gapWidth val="70"/>
        <c:overlap val="100"/>
        <c:axId val="138703616"/>
        <c:axId val="138705152"/>
      </c:barChart>
      <c:catAx>
        <c:axId val="138703616"/>
        <c:scaling>
          <c:orientation val="maxMin"/>
        </c:scaling>
        <c:delete val="1"/>
        <c:axPos val="l"/>
        <c:numFmt formatCode="General" sourceLinked="0"/>
        <c:tickLblPos val="none"/>
        <c:crossAx val="138705152"/>
        <c:crosses val="autoZero"/>
        <c:auto val="1"/>
        <c:lblAlgn val="r"/>
        <c:lblOffset val="100"/>
      </c:catAx>
      <c:valAx>
        <c:axId val="13870515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870361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5.0119972216960294E-3"/>
                  <c:y val="2.604571337498258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C0-458D-AF10-0D7A29AED804}"/>
                </c:ext>
              </c:extLst>
            </c:dLbl>
            <c:dLbl>
              <c:idx val="2"/>
              <c:layout>
                <c:manualLayout>
                  <c:x val="5.0119972216960294E-3"/>
                  <c:y val="3.348784800959082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C0-458D-AF10-0D7A29AED804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C0-458D-AF10-0D7A29AED804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C0-458D-AF10-0D7A29AED804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C0-458D-AF10-0D7A29AED80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P6. Las estructuras hospitalarias/sanitarias protegen a los facultativos de los problemas legales que pudieran tener con los pacientes</c:v>
                </c:pt>
                <c:pt idx="1">
                  <c:v>P7. En caso de conflicto legal con un paciente contamos con la comprensión/solidaridad del resto de médicos del servicio</c:v>
                </c:pt>
                <c:pt idx="2">
                  <c:v>P8. En caso de conflicto legal con un paciente contamos con el respaldo de la dirección del centro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0.69013112491373352</c:v>
                </c:pt>
                <c:pt idx="1">
                  <c:v>12.008281573498964</c:v>
                </c:pt>
                <c:pt idx="2">
                  <c:v>1.8633540372670803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8C0-458D-AF10-0D7A29AED80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5.0119972216960294E-3"/>
                  <c:y val="-2.9765901769213558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C0-458D-AF10-0D7A29AED804}"/>
                </c:ext>
              </c:extLst>
            </c:dLbl>
            <c:dLbl>
              <c:idx val="2"/>
              <c:layout>
                <c:manualLayout>
                  <c:x val="5.0119972216960398E-3"/>
                  <c:y val="-2.604542040062486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C0-458D-AF10-0D7A29AED804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C0-458D-AF10-0D7A29AED804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C0-458D-AF10-0D7A29AED80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P6. Las estructuras hospitalarias/sanitarias protegen a los facultativos de los problemas legales que pudieran tener con los pacientes</c:v>
                </c:pt>
                <c:pt idx="1">
                  <c:v>P7. En caso de conflicto legal con un paciente contamos con la comprensión/solidaridad del resto de médicos del servicio</c:v>
                </c:pt>
                <c:pt idx="2">
                  <c:v>P8. En caso de conflicto legal con un paciente contamos con el respaldo de la dirección del centro</c:v>
                </c:pt>
              </c:strCache>
            </c:strRef>
          </c:cat>
          <c:val>
            <c:numRef>
              <c:f>Hoja1!$C$2:$C$4</c:f>
              <c:numCache>
                <c:formatCode>####.0</c:formatCode>
                <c:ptCount val="3"/>
                <c:pt idx="0">
                  <c:v>11.31815044858523</c:v>
                </c:pt>
                <c:pt idx="1">
                  <c:v>55.555555555555557</c:v>
                </c:pt>
                <c:pt idx="2">
                  <c:v>18.978605935127661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C0-458D-AF10-0D7A29AED80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P6. Las estructuras hospitalarias/sanitarias protegen a los facultativos de los problemas legales que pudieran tener con los pacientes</c:v>
                </c:pt>
                <c:pt idx="1">
                  <c:v>P7. En caso de conflicto legal con un paciente contamos con la comprensión/solidaridad del resto de médicos del servicio</c:v>
                </c:pt>
                <c:pt idx="2">
                  <c:v>P8. En caso de conflicto legal con un paciente contamos con el respaldo de la dirección del centro</c:v>
                </c:pt>
              </c:strCache>
            </c:strRef>
          </c:cat>
          <c:val>
            <c:numRef>
              <c:f>Hoja1!$D$2:$D$4</c:f>
              <c:numCache>
                <c:formatCode>####.0</c:formatCode>
                <c:ptCount val="3"/>
                <c:pt idx="0">
                  <c:v>59.489302967563837</c:v>
                </c:pt>
                <c:pt idx="1">
                  <c:v>29.53761214630779</c:v>
                </c:pt>
                <c:pt idx="2">
                  <c:v>55.624568668046926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8C0-458D-AF10-0D7A29AED80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012443171055115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C0-458D-AF10-0D7A29AED804}"/>
                </c:ext>
              </c:extLst>
            </c:dLbl>
            <c:dLbl>
              <c:idx val="2"/>
              <c:layout>
                <c:manualLayout>
                  <c:x val="-1.1942168655679743E-2"/>
                  <c:y val="-7.441548685892821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C0-458D-AF10-0D7A29AED80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P6. Las estructuras hospitalarias/sanitarias protegen a los facultativos de los problemas legales que pudieran tener con los pacientes</c:v>
                </c:pt>
                <c:pt idx="1">
                  <c:v>P7. En caso de conflicto legal con un paciente contamos con la comprensión/solidaridad del resto de médicos del servicio</c:v>
                </c:pt>
                <c:pt idx="2">
                  <c:v>P8. En caso de conflicto legal con un paciente contamos con el respaldo de la dirección del centro</c:v>
                </c:pt>
              </c:strCache>
            </c:strRef>
          </c:cat>
          <c:val>
            <c:numRef>
              <c:f>Hoja1!$E$2:$E$4</c:f>
              <c:numCache>
                <c:formatCode>####.0</c:formatCode>
                <c:ptCount val="3"/>
                <c:pt idx="0">
                  <c:v>28.50241545893719</c:v>
                </c:pt>
                <c:pt idx="1">
                  <c:v>2.8985507246376807</c:v>
                </c:pt>
                <c:pt idx="2">
                  <c:v>23.533471359558323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8C0-458D-AF10-0D7A29AED804}"/>
            </c:ext>
          </c:extLst>
        </c:ser>
        <c:gapWidth val="70"/>
        <c:overlap val="100"/>
        <c:axId val="138763264"/>
        <c:axId val="138793728"/>
      </c:barChart>
      <c:catAx>
        <c:axId val="138763264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38793728"/>
        <c:crosses val="autoZero"/>
        <c:auto val="1"/>
        <c:lblAlgn val="r"/>
        <c:lblOffset val="100"/>
      </c:catAx>
      <c:valAx>
        <c:axId val="1387937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876326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91985995605886373"/>
          <c:w val="0.98530730474502937"/>
          <c:h val="4.146797310448553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7428476346332652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24-4527-9F88-1D1BF5C54FDF}"/>
                </c:ext>
              </c:extLst>
            </c:dLbl>
            <c:dLbl>
              <c:idx val="1"/>
              <c:layout>
                <c:manualLayout>
                  <c:x val="1.307135725974948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4-4527-9F88-1D1BF5C54FDF}"/>
                </c:ext>
              </c:extLst>
            </c:dLbl>
            <c:dLbl>
              <c:idx val="2"/>
              <c:layout>
                <c:manualLayout>
                  <c:x val="1.3071357259749483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24-4527-9F88-1D1BF5C54FDF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24-4527-9F88-1D1BF5C54FDF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24-4527-9F88-1D1BF5C54FDF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24-4527-9F88-1D1BF5C54FD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0.59171597633136097</c:v>
                </c:pt>
                <c:pt idx="1">
                  <c:v>0.33057851239669445</c:v>
                </c:pt>
                <c:pt idx="2">
                  <c:v>1.1857707509881419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24-4527-9F88-1D1BF5C54F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1785595432915816E-2"/>
                  <c:y val="3.2970656116056735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24-4527-9F88-1D1BF5C54FDF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24-4527-9F88-1D1BF5C54FDF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24-4527-9F88-1D1BF5C54FDF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24-4527-9F88-1D1BF5C54FDF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24-4527-9F88-1D1BF5C54FD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24-4527-9F88-1D1BF5C54FD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15.976331360946746</c:v>
                </c:pt>
                <c:pt idx="1">
                  <c:v>10.413223140495862</c:v>
                </c:pt>
                <c:pt idx="2">
                  <c:v>9.2885375494071187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324-4527-9F88-1D1BF5C54FD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62.721893491124256</c:v>
                </c:pt>
                <c:pt idx="1">
                  <c:v>59.338842975206589</c:v>
                </c:pt>
                <c:pt idx="2">
                  <c:v>57.509881422924906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324-4527-9F88-1D1BF5C54FD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20.710059171597628</c:v>
                </c:pt>
                <c:pt idx="1">
                  <c:v>29.917355371900832</c:v>
                </c:pt>
                <c:pt idx="2">
                  <c:v>32.015810276679865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24-4527-9F88-1D1BF5C54FDF}"/>
            </c:ext>
          </c:extLst>
        </c:ser>
        <c:gapWidth val="70"/>
        <c:overlap val="100"/>
        <c:axId val="139255808"/>
        <c:axId val="139257344"/>
      </c:barChart>
      <c:catAx>
        <c:axId val="139255808"/>
        <c:scaling>
          <c:orientation val="maxMin"/>
        </c:scaling>
        <c:delete val="1"/>
        <c:axPos val="l"/>
        <c:numFmt formatCode="General" sourceLinked="0"/>
        <c:tickLblPos val="none"/>
        <c:crossAx val="139257344"/>
        <c:crosses val="autoZero"/>
        <c:auto val="1"/>
        <c:lblAlgn val="r"/>
        <c:lblOffset val="100"/>
      </c:catAx>
      <c:valAx>
        <c:axId val="13925734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925580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49916803041056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5-4CF1-930C-0C297100DBD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45-4CF1-930C-0C297100DBDF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45-4CF1-930C-0C297100DBDF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5-4CF1-930C-0C297100DBDF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45-4CF1-930C-0C297100DBD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0.76045627376425851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45-4CF1-930C-0C297100DB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45-4CF1-930C-0C297100DBDF}"/>
                </c:ext>
              </c:extLst>
            </c:dLbl>
            <c:dLbl>
              <c:idx val="1"/>
              <c:layout>
                <c:manualLayout>
                  <c:x val="2.1785595432915815E-3"/>
                  <c:y val="2.9256019425996926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45-4CF1-930C-0C297100DBDF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45-4CF1-930C-0C297100DBDF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45-4CF1-930C-0C297100DBD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45-4CF1-930C-0C297100DBD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11.254752851711027</c:v>
                </c:pt>
                <c:pt idx="1">
                  <c:v>12.299465240641712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845-4CF1-930C-0C297100DBD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59.239543726235766</c:v>
                </c:pt>
                <c:pt idx="1">
                  <c:v>60.962566844919813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45-4CF1-930C-0C297100DBD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28.745247148288971</c:v>
                </c:pt>
                <c:pt idx="1">
                  <c:v>26.737967914438517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845-4CF1-930C-0C297100DBDF}"/>
            </c:ext>
          </c:extLst>
        </c:ser>
        <c:gapWidth val="70"/>
        <c:overlap val="100"/>
        <c:axId val="139339264"/>
        <c:axId val="139340800"/>
      </c:barChart>
      <c:catAx>
        <c:axId val="139339264"/>
        <c:scaling>
          <c:orientation val="maxMin"/>
        </c:scaling>
        <c:delete val="1"/>
        <c:axPos val="l"/>
        <c:numFmt formatCode="General" sourceLinked="0"/>
        <c:tickLblPos val="none"/>
        <c:crossAx val="139340800"/>
        <c:crosses val="autoZero"/>
        <c:auto val="1"/>
        <c:lblAlgn val="r"/>
        <c:lblOffset val="100"/>
      </c:catAx>
      <c:valAx>
        <c:axId val="13934080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933926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7428476346332652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CB-4A99-AD96-71C61B4EF1D6}"/>
                </c:ext>
              </c:extLst>
            </c:dLbl>
            <c:dLbl>
              <c:idx val="1"/>
              <c:layout>
                <c:manualLayout>
                  <c:x val="1.5249916803041056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CB-4A99-AD96-71C61B4EF1D6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CB-4A99-AD96-71C61B4EF1D6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CB-4A99-AD96-71C61B4EF1D6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CB-4A99-AD96-71C61B4EF1D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0.59055118110236149</c:v>
                </c:pt>
                <c:pt idx="1">
                  <c:v>0.7438894792773646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CB-4A99-AD96-71C61B4EF1D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CB-4A99-AD96-71C61B4EF1D6}"/>
                </c:ext>
              </c:extLst>
            </c:dLbl>
            <c:dLbl>
              <c:idx val="1"/>
              <c:layout>
                <c:manualLayout>
                  <c:x val="3.7035340695835375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CB-4A99-AD96-71C61B4EF1D6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CB-4A99-AD96-71C61B4EF1D6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CB-4A99-AD96-71C61B4EF1D6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CB-4A99-AD96-71C61B4EF1D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11.614173228346454</c:v>
                </c:pt>
                <c:pt idx="1">
                  <c:v>11.158342189160468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ACB-4A99-AD96-71C61B4EF1D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59.645669291338571</c:v>
                </c:pt>
                <c:pt idx="1">
                  <c:v>59.404888416578096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CB-4A99-AD96-71C61B4EF1D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28.1496062992126</c:v>
                </c:pt>
                <c:pt idx="1">
                  <c:v>28.692879914984061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ACB-4A99-AD96-71C61B4EF1D6}"/>
            </c:ext>
          </c:extLst>
        </c:ser>
        <c:gapWidth val="70"/>
        <c:overlap val="100"/>
        <c:axId val="139431296"/>
        <c:axId val="139453568"/>
      </c:barChart>
      <c:catAx>
        <c:axId val="139431296"/>
        <c:scaling>
          <c:orientation val="maxMin"/>
        </c:scaling>
        <c:delete val="1"/>
        <c:axPos val="l"/>
        <c:numFmt formatCode="General" sourceLinked="0"/>
        <c:tickLblPos val="none"/>
        <c:crossAx val="139453568"/>
        <c:crosses val="autoZero"/>
        <c:auto val="1"/>
        <c:lblAlgn val="r"/>
        <c:lblOffset val="100"/>
      </c:catAx>
      <c:valAx>
        <c:axId val="13945356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943129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1785595432915812E-2"/>
                  <c:y val="7.961783439490448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48-42D0-917F-85E69C40D171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8-42D0-917F-85E69C40D171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48-42D0-917F-85E69C40D171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48-42D0-917F-85E69C40D17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0.70000000000000018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48-42D0-917F-85E69C40D17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0892797716457906E-2"/>
                  <c:y val="-9.952229299363066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48-42D0-917F-85E69C40D171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48-42D0-917F-85E69C40D171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48-42D0-917F-85E69C40D17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48-42D0-917F-85E69C40D17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048-42D0-917F-85E69C40D17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48-42D0-917F-85E69C40D17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4.424362814218619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48-42D0-917F-85E69C40D17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048-42D0-917F-85E69C40D171}"/>
            </c:ext>
          </c:extLst>
        </c:ser>
        <c:gapWidth val="70"/>
        <c:overlap val="100"/>
        <c:axId val="139536256"/>
        <c:axId val="139537792"/>
      </c:barChart>
      <c:catAx>
        <c:axId val="139536256"/>
        <c:scaling>
          <c:orientation val="maxMin"/>
        </c:scaling>
        <c:delete val="1"/>
        <c:axPos val="l"/>
        <c:numFmt formatCode="General" sourceLinked="0"/>
        <c:tickLblPos val="none"/>
        <c:crossAx val="139537792"/>
        <c:crosses val="autoZero"/>
        <c:auto val="1"/>
        <c:lblAlgn val="r"/>
        <c:lblOffset val="100"/>
      </c:catAx>
      <c:valAx>
        <c:axId val="13953779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953625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5289959508613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74-45C7-8B21-E0E4051A861C}"/>
                </c:ext>
              </c:extLst>
            </c:dLbl>
            <c:dLbl>
              <c:idx val="1"/>
              <c:layout>
                <c:manualLayout>
                  <c:x val="1.525289959508613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74-45C7-8B21-E0E4051A861C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74-45C7-8B21-E0E4051A861C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74-45C7-8B21-E0E4051A861C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74-45C7-8B21-E0E4051A861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0.83000000000000018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74-45C7-8B21-E0E4051A861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3968842220849634E-2"/>
                  <c:y val="1.2325775168000328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74-45C7-8B21-E0E4051A861C}"/>
                </c:ext>
              </c:extLst>
            </c:dLbl>
            <c:dLbl>
              <c:idx val="1"/>
              <c:layout>
                <c:manualLayout>
                  <c:x val="3.2684784846613142E-2"/>
                  <c:y val="1.2325775168000328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74-45C7-8B21-E0E4051A861C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74-45C7-8B21-E0E4051A861C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74-45C7-8B21-E0E4051A861C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74-45C7-8B21-E0E4051A861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11.63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C74-45C7-8B21-E0E4051A861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57.48</c:v>
                </c:pt>
                <c:pt idx="1">
                  <c:v>61.49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74-45C7-8B21-E0E4051A861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3380344519936892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74-45C7-8B21-E0E4051A861C}"/>
                </c:ext>
              </c:extLst>
            </c:dLbl>
            <c:dLbl>
              <c:idx val="1"/>
              <c:layout>
                <c:manualLayout>
                  <c:x val="-3.7327568457895832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74-45C7-8B21-E0E4051A861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30.06</c:v>
                </c:pt>
                <c:pt idx="1">
                  <c:v>26.959999999999994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C74-45C7-8B21-E0E4051A861C}"/>
            </c:ext>
          </c:extLst>
        </c:ser>
        <c:gapWidth val="70"/>
        <c:overlap val="100"/>
        <c:axId val="139687040"/>
        <c:axId val="139688576"/>
      </c:barChart>
      <c:catAx>
        <c:axId val="139687040"/>
        <c:scaling>
          <c:orientation val="maxMin"/>
        </c:scaling>
        <c:delete val="1"/>
        <c:axPos val="l"/>
        <c:numFmt formatCode="General" sourceLinked="0"/>
        <c:tickLblPos val="none"/>
        <c:crossAx val="139688576"/>
        <c:crosses val="autoZero"/>
        <c:auto val="1"/>
        <c:lblAlgn val="r"/>
        <c:lblOffset val="100"/>
      </c:catAx>
      <c:valAx>
        <c:axId val="13968857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968704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13.31360946745562</c:v>
                </c:pt>
                <c:pt idx="1">
                  <c:v>12.72727272727272</c:v>
                </c:pt>
                <c:pt idx="2">
                  <c:v>10.276679841897232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E-4836-885F-C9E8FD5B5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0E-4836-885F-C9E8FD5B56AD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0E-4836-885F-C9E8FD5B56AD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E-4836-885F-C9E8FD5B56AD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E-4836-885F-C9E8FD5B56A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0E-4836-885F-C9E8FD5B56A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0E-4836-885F-C9E8FD5B56A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62.426035502958591</c:v>
                </c:pt>
                <c:pt idx="1">
                  <c:v>55.867768595041305</c:v>
                </c:pt>
                <c:pt idx="2">
                  <c:v>50.59288537549407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0E-4836-885F-C9E8FD5B56A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23.372781065088766</c:v>
                </c:pt>
                <c:pt idx="1">
                  <c:v>28.760330578512377</c:v>
                </c:pt>
                <c:pt idx="2">
                  <c:v>34.584980237154149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0E-4836-885F-C9E8FD5B56A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0.88757396449704118</c:v>
                </c:pt>
                <c:pt idx="1">
                  <c:v>2.6446280991735538</c:v>
                </c:pt>
                <c:pt idx="2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80E-4836-885F-C9E8FD5B56AD}"/>
            </c:ext>
          </c:extLst>
        </c:ser>
        <c:gapWidth val="70"/>
        <c:overlap val="100"/>
        <c:axId val="139928320"/>
        <c:axId val="139929856"/>
      </c:barChart>
      <c:catAx>
        <c:axId val="139928320"/>
        <c:scaling>
          <c:orientation val="maxMin"/>
        </c:scaling>
        <c:delete val="1"/>
        <c:axPos val="l"/>
        <c:numFmt formatCode="General" sourceLinked="0"/>
        <c:tickLblPos val="none"/>
        <c:crossAx val="139929856"/>
        <c:crosses val="autoZero"/>
        <c:auto val="1"/>
        <c:lblAlgn val="r"/>
        <c:lblOffset val="100"/>
      </c:catAx>
      <c:valAx>
        <c:axId val="13992985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3992832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12.091254752851711</c:v>
                </c:pt>
                <c:pt idx="1">
                  <c:v>11.229946524064172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4-4C7C-B04A-152DB979D99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4-4C7C-B04A-152DB979D99F}"/>
                </c:ext>
              </c:extLst>
            </c:dLbl>
            <c:dLbl>
              <c:idx val="1"/>
              <c:layout>
                <c:manualLayout>
                  <c:x val="2.1785595432915815E-3"/>
                  <c:y val="2.9256019425996926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64-4C7C-B04A-152DB979D99F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64-4C7C-B04A-152DB979D99F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64-4C7C-B04A-152DB979D99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64-4C7C-B04A-152DB979D99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55.589353612167301</c:v>
                </c:pt>
                <c:pt idx="1">
                  <c:v>55.080213903743299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64-4C7C-B04A-152DB979D99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29.505703422053227</c:v>
                </c:pt>
                <c:pt idx="1">
                  <c:v>30.481283422459892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64-4C7C-B04A-152DB979D99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2.8136882129277572</c:v>
                </c:pt>
                <c:pt idx="1">
                  <c:v>3.2085561497326207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64-4C7C-B04A-152DB979D99F}"/>
            </c:ext>
          </c:extLst>
        </c:ser>
        <c:gapWidth val="70"/>
        <c:overlap val="100"/>
        <c:axId val="140137600"/>
        <c:axId val="140139136"/>
      </c:barChart>
      <c:catAx>
        <c:axId val="140137600"/>
        <c:scaling>
          <c:orientation val="maxMin"/>
        </c:scaling>
        <c:delete val="1"/>
        <c:axPos val="l"/>
        <c:numFmt formatCode="General" sourceLinked="0"/>
        <c:tickLblPos val="none"/>
        <c:crossAx val="140139136"/>
        <c:crosses val="autoZero"/>
        <c:auto val="1"/>
        <c:lblAlgn val="r"/>
        <c:lblOffset val="100"/>
      </c:catAx>
      <c:valAx>
        <c:axId val="1401391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013760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3.3453169274712785E-2"/>
          <c:y val="4.4060261217402481E-2"/>
          <c:w val="0.93309366145057482"/>
          <c:h val="0.8762937778049695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ACC41E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####.0</c:formatCode>
                <c:ptCount val="1"/>
                <c:pt idx="0">
                  <c:v>49.827467218771552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B8-4EFE-9BA8-DDF1FEA30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Columna3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####.0</c:formatCode>
                <c:ptCount val="1"/>
                <c:pt idx="0">
                  <c:v>50.172532781228433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B8-4EFE-9BA8-DDF1FEA30357}"/>
            </c:ext>
          </c:extLst>
        </c:ser>
        <c:gapWidth val="72"/>
        <c:overlap val="100"/>
        <c:axId val="126785792"/>
        <c:axId val="126791680"/>
      </c:barChart>
      <c:catAx>
        <c:axId val="1267857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6791680"/>
        <c:crosses val="autoZero"/>
        <c:auto val="1"/>
        <c:lblAlgn val="ctr"/>
        <c:lblOffset val="100"/>
      </c:catAx>
      <c:valAx>
        <c:axId val="126791680"/>
        <c:scaling>
          <c:orientation val="minMax"/>
          <c:min val="0"/>
        </c:scaling>
        <c:delete val="1"/>
        <c:axPos val="l"/>
        <c:numFmt formatCode="0%" sourceLinked="1"/>
        <c:majorTickMark val="none"/>
        <c:tickLblPos val="none"/>
        <c:crossAx val="1267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9.8425196850393704</c:v>
                </c:pt>
                <c:pt idx="1">
                  <c:v>13.177470775770455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7A-45B9-98BE-EB7CD3F863F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7A-45B9-98BE-EB7CD3F863F3}"/>
                </c:ext>
              </c:extLst>
            </c:dLbl>
            <c:dLbl>
              <c:idx val="1"/>
              <c:layout>
                <c:manualLayout>
                  <c:x val="3.7035340695835375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7A-45B9-98BE-EB7CD3F863F3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7A-45B9-98BE-EB7CD3F863F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7A-45B9-98BE-EB7CD3F863F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7A-45B9-98BE-EB7CD3F863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59.055118110236229</c:v>
                </c:pt>
                <c:pt idx="1">
                  <c:v>53.666312433581318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7A-45B9-98BE-EB7CD3F863F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27.952755905511804</c:v>
                </c:pt>
                <c:pt idx="1">
                  <c:v>30.393198724760893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7A-45B9-98BE-EB7CD3F863F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3.1496062992125982</c:v>
                </c:pt>
                <c:pt idx="1">
                  <c:v>2.7630180658873558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7A-45B9-98BE-EB7CD3F863F3}"/>
            </c:ext>
          </c:extLst>
        </c:ser>
        <c:gapWidth val="70"/>
        <c:overlap val="100"/>
        <c:axId val="140280960"/>
        <c:axId val="140282496"/>
      </c:barChart>
      <c:catAx>
        <c:axId val="140280960"/>
        <c:scaling>
          <c:orientation val="maxMin"/>
        </c:scaling>
        <c:delete val="1"/>
        <c:axPos val="l"/>
        <c:numFmt formatCode="General" sourceLinked="0"/>
        <c:tickLblPos val="none"/>
        <c:crossAx val="140282496"/>
        <c:crosses val="autoZero"/>
        <c:auto val="1"/>
        <c:lblAlgn val="r"/>
        <c:lblOffset val="100"/>
      </c:catAx>
      <c:valAx>
        <c:axId val="14028249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028096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D4-4B4A-BA5C-65B0F2DC4D8D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D4-4B4A-BA5C-65B0F2DC4D8D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D4-4B4A-BA5C-65B0F2DC4D8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D4-4B4A-BA5C-65B0F2DC4D8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D4-4B4A-BA5C-65B0F2DC4D8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D4-4B4A-BA5C-65B0F2DC4D8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D4-4B4A-BA5C-65B0F2DC4D8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ED4-4B4A-BA5C-65B0F2DC4D8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D4-4B4A-BA5C-65B0F2DC4D8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D4-4B4A-BA5C-65B0F2DC4D8D}"/>
            </c:ext>
          </c:extLst>
        </c:ser>
        <c:gapWidth val="70"/>
        <c:overlap val="100"/>
        <c:axId val="140244864"/>
        <c:axId val="140246400"/>
      </c:barChart>
      <c:catAx>
        <c:axId val="140244864"/>
        <c:scaling>
          <c:orientation val="maxMin"/>
        </c:scaling>
        <c:delete val="1"/>
        <c:axPos val="l"/>
        <c:numFmt formatCode="General" sourceLinked="0"/>
        <c:tickLblPos val="none"/>
        <c:crossAx val="140246400"/>
        <c:crosses val="autoZero"/>
        <c:auto val="1"/>
        <c:lblAlgn val="r"/>
        <c:lblOffset val="100"/>
      </c:catAx>
      <c:valAx>
        <c:axId val="14024640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024486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A-4C27-A875-8423EDCAF225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6A-4C27-A875-8423EDCAF225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6A-4C27-A875-8423EDCAF22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13.57</c:v>
                </c:pt>
                <c:pt idx="1">
                  <c:v>10.450000000000003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6A-4C27-A875-8423EDCAF22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6A-4C27-A875-8423EDCAF225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6A-4C27-A875-8423EDCAF22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6A-4C27-A875-8423EDCAF22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52.08</c:v>
                </c:pt>
                <c:pt idx="1">
                  <c:v>59.01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6A-4C27-A875-8423EDCAF22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31.58</c:v>
                </c:pt>
                <c:pt idx="1">
                  <c:v>27.51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6A-4C27-A875-8423EDCAF22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2.77</c:v>
                </c:pt>
                <c:pt idx="1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46A-4C27-A875-8423EDCAF225}"/>
            </c:ext>
          </c:extLst>
        </c:ser>
        <c:gapWidth val="70"/>
        <c:overlap val="100"/>
        <c:axId val="140405376"/>
        <c:axId val="140427648"/>
      </c:barChart>
      <c:catAx>
        <c:axId val="140405376"/>
        <c:scaling>
          <c:orientation val="maxMin"/>
        </c:scaling>
        <c:delete val="1"/>
        <c:axPos val="l"/>
        <c:numFmt formatCode="General" sourceLinked="0"/>
        <c:tickLblPos val="none"/>
        <c:crossAx val="140427648"/>
        <c:crosses val="autoZero"/>
        <c:auto val="1"/>
        <c:lblAlgn val="r"/>
        <c:lblOffset val="100"/>
      </c:catAx>
      <c:valAx>
        <c:axId val="14042764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040537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7428476346332652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1-4180-B56E-832A85A4AA87}"/>
                </c:ext>
              </c:extLst>
            </c:dLbl>
            <c:dLbl>
              <c:idx val="1"/>
              <c:layout>
                <c:manualLayout>
                  <c:x val="1.524991680304105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31-4180-B56E-832A85A4AA87}"/>
                </c:ext>
              </c:extLst>
            </c:dLbl>
            <c:dLbl>
              <c:idx val="2"/>
              <c:layout>
                <c:manualLayout>
                  <c:x val="1.742847634633265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31-4180-B56E-832A85A4AA8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1.7751479289940832</c:v>
                </c:pt>
                <c:pt idx="1">
                  <c:v>1.6528925619834716</c:v>
                </c:pt>
                <c:pt idx="2">
                  <c:v>2.1739130434782608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31-4180-B56E-832A85A4AA8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31-4180-B56E-832A85A4AA87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31-4180-B56E-832A85A4AA87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31-4180-B56E-832A85A4AA87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31-4180-B56E-832A85A4AA87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31-4180-B56E-832A85A4AA8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31-4180-B56E-832A85A4AA8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28.698224852071</c:v>
                </c:pt>
                <c:pt idx="1">
                  <c:v>15.537190082644628</c:v>
                </c:pt>
                <c:pt idx="2">
                  <c:v>16.600790513833989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331-4180-B56E-832A85A4AA8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56.508875739644971</c:v>
                </c:pt>
                <c:pt idx="1">
                  <c:v>57.851239669421453</c:v>
                </c:pt>
                <c:pt idx="2">
                  <c:v>52.371541501976253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331-4180-B56E-832A85A4AA8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13.017751479289945</c:v>
                </c:pt>
                <c:pt idx="1">
                  <c:v>24.958677685950413</c:v>
                </c:pt>
                <c:pt idx="2">
                  <c:v>28.853754940711461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31-4180-B56E-832A85A4AA87}"/>
            </c:ext>
          </c:extLst>
        </c:ser>
        <c:gapWidth val="70"/>
        <c:overlap val="100"/>
        <c:axId val="140788480"/>
        <c:axId val="140790016"/>
      </c:barChart>
      <c:catAx>
        <c:axId val="140788480"/>
        <c:scaling>
          <c:orientation val="maxMin"/>
        </c:scaling>
        <c:delete val="1"/>
        <c:axPos val="l"/>
        <c:numFmt formatCode="General" sourceLinked="0"/>
        <c:tickLblPos val="none"/>
        <c:crossAx val="140790016"/>
        <c:crosses val="autoZero"/>
        <c:auto val="1"/>
        <c:lblAlgn val="r"/>
        <c:lblOffset val="100"/>
      </c:catAx>
      <c:valAx>
        <c:axId val="14079001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078848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3071357259749483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E-4B75-B7CA-6904048FA1C2}"/>
                </c:ext>
              </c:extLst>
            </c:dLbl>
            <c:dLbl>
              <c:idx val="1"/>
              <c:layout>
                <c:manualLayout>
                  <c:x val="1.7428476346332652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DE-4B75-B7CA-6904048FA1C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1.7490494296577952</c:v>
                </c:pt>
                <c:pt idx="1">
                  <c:v>2.1390374331550794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DE-4B75-B7CA-6904048FA1C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DE-4B75-B7CA-6904048FA1C2}"/>
                </c:ext>
              </c:extLst>
            </c:dLbl>
            <c:dLbl>
              <c:idx val="1"/>
              <c:layout>
                <c:manualLayout>
                  <c:x val="2.1785595432915815E-3"/>
                  <c:y val="2.9256019425996926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DE-4B75-B7CA-6904048FA1C2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DE-4B75-B7CA-6904048FA1C2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DE-4B75-B7CA-6904048FA1C2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DE-4B75-B7CA-6904048FA1C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19.087452471482887</c:v>
                </c:pt>
                <c:pt idx="1">
                  <c:v>17.11229946524065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DE-4B75-B7CA-6904048FA1C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55.361216730038031</c:v>
                </c:pt>
                <c:pt idx="1">
                  <c:v>58.28877005347595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DE-4B75-B7CA-6904048FA1C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23.802281368821287</c:v>
                </c:pt>
                <c:pt idx="1">
                  <c:v>22.459893048128336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5DE-4B75-B7CA-6904048FA1C2}"/>
            </c:ext>
          </c:extLst>
        </c:ser>
        <c:gapWidth val="70"/>
        <c:overlap val="100"/>
        <c:axId val="140948608"/>
        <c:axId val="140950144"/>
      </c:barChart>
      <c:catAx>
        <c:axId val="140948608"/>
        <c:scaling>
          <c:orientation val="maxMin"/>
        </c:scaling>
        <c:delete val="1"/>
        <c:axPos val="l"/>
        <c:numFmt formatCode="General" sourceLinked="0"/>
        <c:tickLblPos val="none"/>
        <c:crossAx val="140950144"/>
        <c:crosses val="autoZero"/>
        <c:auto val="1"/>
        <c:lblAlgn val="r"/>
        <c:lblOffset val="100"/>
      </c:catAx>
      <c:valAx>
        <c:axId val="14095014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094860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1917406862291022E-2"/>
          <c:y val="7.7304437974085923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49916803041056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0D-4ECF-9242-011B7F73EE90}"/>
                </c:ext>
              </c:extLst>
            </c:dLbl>
            <c:dLbl>
              <c:idx val="1"/>
              <c:layout>
                <c:manualLayout>
                  <c:x val="1.5249916803041056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D-4ECF-9242-011B7F73EE9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1.5748031496062995</c:v>
                </c:pt>
                <c:pt idx="1">
                  <c:v>2.0191285866099893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0D-4ECF-9242-011B7F73EE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D-4ECF-9242-011B7F73EE90}"/>
                </c:ext>
              </c:extLst>
            </c:dLbl>
            <c:dLbl>
              <c:idx val="1"/>
              <c:layout>
                <c:manualLayout>
                  <c:x val="3.7035340695835375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0D-4ECF-9242-011B7F73EE90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0D-4ECF-9242-011B7F73EE90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0D-4ECF-9242-011B7F73EE9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0D-4ECF-9242-011B7F73EE9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18.307086614173226</c:v>
                </c:pt>
                <c:pt idx="1">
                  <c:v>19.341126461211484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0D-4ECF-9242-011B7F73EE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57.086614173228334</c:v>
                </c:pt>
                <c:pt idx="1">
                  <c:v>54.835281615302847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00D-4ECF-9242-011B7F73EE9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23.031496062992133</c:v>
                </c:pt>
                <c:pt idx="1">
                  <c:v>23.804463336875664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0D-4ECF-9242-011B7F73EE90}"/>
            </c:ext>
          </c:extLst>
        </c:ser>
        <c:gapWidth val="70"/>
        <c:overlap val="100"/>
        <c:axId val="141006720"/>
        <c:axId val="141008256"/>
      </c:barChart>
      <c:catAx>
        <c:axId val="141006720"/>
        <c:scaling>
          <c:orientation val="maxMin"/>
        </c:scaling>
        <c:delete val="1"/>
        <c:axPos val="l"/>
        <c:numFmt formatCode="General" sourceLinked="0"/>
        <c:tickLblPos val="none"/>
        <c:crossAx val="141008256"/>
        <c:crosses val="autoZero"/>
        <c:auto val="1"/>
        <c:lblAlgn val="r"/>
        <c:lblOffset val="100"/>
      </c:catAx>
      <c:valAx>
        <c:axId val="14100825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100672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178559543291581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01-4221-BBDD-1A98BEC35473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01-4221-BBDD-1A98BEC3547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1-4221-BBDD-1A98BEC3547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01-4221-BBDD-1A98BEC3547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01-4221-BBDD-1A98BEC3547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1-4221-BBDD-1A98BEC3547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01-4221-BBDD-1A98BEC3547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01-4221-BBDD-1A98BEC3547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01-4221-BBDD-1A98BEC3547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601-4221-BBDD-1A98BEC3547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3715490416053414E-2"/>
                  <c:y val="3.980891719745224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01-4221-BBDD-1A98BEC3547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601-4221-BBDD-1A98BEC35473}"/>
            </c:ext>
          </c:extLst>
        </c:ser>
        <c:gapWidth val="70"/>
        <c:overlap val="100"/>
        <c:axId val="141098368"/>
        <c:axId val="9651328"/>
      </c:barChart>
      <c:catAx>
        <c:axId val="141098368"/>
        <c:scaling>
          <c:orientation val="maxMin"/>
        </c:scaling>
        <c:delete val="1"/>
        <c:axPos val="l"/>
        <c:numFmt formatCode="General" sourceLinked="0"/>
        <c:tickLblPos val="none"/>
        <c:crossAx val="9651328"/>
        <c:crosses val="autoZero"/>
        <c:auto val="1"/>
        <c:lblAlgn val="r"/>
        <c:lblOffset val="100"/>
      </c:catAx>
      <c:valAx>
        <c:axId val="96513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109836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5289959508613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4-490A-943D-9DD1D7033319}"/>
                </c:ext>
              </c:extLst>
            </c:dLbl>
            <c:dLbl>
              <c:idx val="1"/>
              <c:layout>
                <c:manualLayout>
                  <c:x val="1.525289959508613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4-490A-943D-9DD1D7033319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4-490A-943D-9DD1D7033319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4-490A-943D-9DD1D7033319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4-490A-943D-9DD1D70333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1.9000000000000001</c:v>
                </c:pt>
                <c:pt idx="1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64-490A-943D-9DD1D70333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64-490A-943D-9DD1D7033319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64-490A-943D-9DD1D703331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64-490A-943D-9DD1D70333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18</c:v>
                </c:pt>
                <c:pt idx="1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364-490A-943D-9DD1D703331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54</c:v>
                </c:pt>
                <c:pt idx="1">
                  <c:v>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364-490A-943D-9DD1D703331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7.29445473886487E-3"/>
                  <c:y val="3.6977325504000984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64-490A-943D-9DD1D7033319}"/>
                </c:ext>
              </c:extLst>
            </c:dLbl>
            <c:dLbl>
              <c:idx val="1"/>
              <c:layout>
                <c:manualLayout>
                  <c:x val="4.5340059021343792E-3"/>
                  <c:y val="1.2325775168000328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64-490A-943D-9DD1D70333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26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364-490A-943D-9DD1D7033319}"/>
            </c:ext>
          </c:extLst>
        </c:ser>
        <c:gapWidth val="70"/>
        <c:overlap val="100"/>
        <c:axId val="9762688"/>
        <c:axId val="9764224"/>
      </c:barChart>
      <c:catAx>
        <c:axId val="9762688"/>
        <c:scaling>
          <c:orientation val="maxMin"/>
        </c:scaling>
        <c:delete val="1"/>
        <c:axPos val="l"/>
        <c:numFmt formatCode="General" sourceLinked="0"/>
        <c:tickLblPos val="none"/>
        <c:crossAx val="9764224"/>
        <c:crosses val="autoZero"/>
        <c:auto val="1"/>
        <c:lblAlgn val="r"/>
        <c:lblOffset val="100"/>
      </c:catAx>
      <c:valAx>
        <c:axId val="976422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976268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7.3950987769748882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63-4EED-8121-3877787B32F2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63-4EED-8121-3877787B32F2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63-4EED-8121-3877787B32F2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63-4EED-8121-3877787B32F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P5. Los médicos de urgencias tienen los conocimientos médico-legales suficientes para afrontar la mayoría de los problemas legales que se les presentan en su trabajo</c:v>
                </c:pt>
                <c:pt idx="1">
                  <c:v>P9. Los médicos de urgencias son desconocedores de las posibles consecuencias que puede acarrear la denuncia de un paciente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1.4492753623188406</c:v>
                </c:pt>
                <c:pt idx="1">
                  <c:v>11.663216011042101</c:v>
                </c:pt>
                <c:pt idx="2">
                  <c:v>48.240165631469992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63-4EED-8121-3877787B32F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4510460959216137E-2"/>
                  <c:y val="2.9019784237904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63-4EED-8121-3877787B32F2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63-4EED-8121-3877787B32F2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63-4EED-8121-3877787B32F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P5. Los médicos de urgencias tienen los conocimientos médico-legales suficientes para afrontar la mayoría de los problemas legales que se les presentan en su trabajo</c:v>
                </c:pt>
                <c:pt idx="1">
                  <c:v>P9. Los médicos de urgencias son desconocedores de las posibles consecuencias que puede acarrear la denuncia de un paciente</c:v>
                </c:pt>
              </c:strCache>
            </c:strRef>
          </c:cat>
          <c:val>
            <c:numRef>
              <c:f>Hoja1!$C$2:$C$4</c:f>
              <c:numCache>
                <c:formatCode>####.0</c:formatCode>
                <c:ptCount val="3"/>
                <c:pt idx="0">
                  <c:v>11.801242236024848</c:v>
                </c:pt>
                <c:pt idx="1">
                  <c:v>48.861283643892314</c:v>
                </c:pt>
                <c:pt idx="2">
                  <c:v>47.895100069013104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63-4EED-8121-3877787B32F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2"/>
              <c:layout>
                <c:manualLayout>
                  <c:x val="-1.9720263405266364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63-4EED-8121-3877787B32F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P5. Los médicos de urgencias tienen los conocimientos médico-legales suficientes para afrontar la mayoría de los problemas legales que se les presentan en su trabajo</c:v>
                </c:pt>
                <c:pt idx="1">
                  <c:v>P9. Los médicos de urgencias son desconocedores de las posibles consecuencias que puede acarrear la denuncia de un paciente</c:v>
                </c:pt>
              </c:strCache>
            </c:strRef>
          </c:cat>
          <c:val>
            <c:numRef>
              <c:f>Hoja1!$D$2:$D$4</c:f>
              <c:numCache>
                <c:formatCode>####.0</c:formatCode>
                <c:ptCount val="3"/>
                <c:pt idx="0">
                  <c:v>78.605935127674215</c:v>
                </c:pt>
                <c:pt idx="1">
                  <c:v>37.474120082815737</c:v>
                </c:pt>
                <c:pt idx="2">
                  <c:v>3.5196687370600399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A63-4EED-8121-3877787B32F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P5. Los médicos de urgencias tienen los conocimientos médico-legales suficientes para afrontar la mayoría de los problemas legales que se les presentan en su trabajo</c:v>
                </c:pt>
                <c:pt idx="1">
                  <c:v>P9. Los médicos de urgencias son desconocedores de las posibles consecuencias que puede acarrear la denuncia de un paciente</c:v>
                </c:pt>
              </c:strCache>
            </c:strRef>
          </c:cat>
          <c:val>
            <c:numRef>
              <c:f>Hoja1!$E$2:$E$4</c:f>
              <c:numCache>
                <c:formatCode>####.0</c:formatCode>
                <c:ptCount val="3"/>
                <c:pt idx="0">
                  <c:v>8.1435472739820565</c:v>
                </c:pt>
                <c:pt idx="1">
                  <c:v>2.0013802622498282</c:v>
                </c:pt>
                <c:pt idx="2">
                  <c:v>0.34506556245686681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A63-4EED-8121-3877787B32F2}"/>
            </c:ext>
          </c:extLst>
        </c:ser>
        <c:gapWidth val="70"/>
        <c:overlap val="100"/>
        <c:axId val="141468800"/>
        <c:axId val="141470336"/>
      </c:barChart>
      <c:catAx>
        <c:axId val="141468800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41470336"/>
        <c:crosses val="autoZero"/>
        <c:auto val="1"/>
        <c:lblAlgn val="r"/>
        <c:lblOffset val="100"/>
      </c:catAx>
      <c:valAx>
        <c:axId val="1414703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146880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91985995605886373"/>
          <c:w val="0.98530730474502937"/>
          <c:h val="4.146797310448553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0892797716457906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8A-4F96-9973-D54A84BF4EE6}"/>
                </c:ext>
              </c:extLst>
            </c:dLbl>
            <c:dLbl>
              <c:idx val="1"/>
              <c:layout>
                <c:manualLayout>
                  <c:x val="1.307135725974948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8A-4F96-9973-D54A84BF4EE6}"/>
                </c:ext>
              </c:extLst>
            </c:dLbl>
            <c:dLbl>
              <c:idx val="2"/>
              <c:layout>
                <c:manualLayout>
                  <c:x val="1.742847634633265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8A-4F96-9973-D54A84BF4EE6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8A-4F96-9973-D54A84BF4EE6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8A-4F96-9973-D54A84BF4EE6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8A-4F96-9973-D54A84BF4EE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0.88757396449704118</c:v>
                </c:pt>
                <c:pt idx="1">
                  <c:v>1.4876033057851235</c:v>
                </c:pt>
                <c:pt idx="2">
                  <c:v>1.7786561264822141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8A-4F96-9973-D54A84BF4EE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8A-4F96-9973-D54A84BF4EE6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8A-4F96-9973-D54A84BF4EE6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8A-4F96-9973-D54A84BF4EE6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8A-4F96-9973-D54A84BF4EE6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8A-4F96-9973-D54A84BF4EE6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8A-4F96-9973-D54A84BF4EE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11.538461538461538</c:v>
                </c:pt>
                <c:pt idx="1">
                  <c:v>10.743801652892559</c:v>
                </c:pt>
                <c:pt idx="2">
                  <c:v>13.24110671936759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28A-4F96-9973-D54A84BF4EE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77.218934911242627</c:v>
                </c:pt>
                <c:pt idx="1">
                  <c:v>79.504132231404924</c:v>
                </c:pt>
                <c:pt idx="2">
                  <c:v>78.458498023715393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28A-4F96-9973-D54A84BF4EE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10.355029585798819</c:v>
                </c:pt>
                <c:pt idx="1">
                  <c:v>8.2644628099173545</c:v>
                </c:pt>
                <c:pt idx="2">
                  <c:v>6.5217391304347823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28A-4F96-9973-D54A84BF4EE6}"/>
            </c:ext>
          </c:extLst>
        </c:ser>
        <c:gapWidth val="70"/>
        <c:overlap val="100"/>
        <c:axId val="143918976"/>
        <c:axId val="143920512"/>
      </c:barChart>
      <c:catAx>
        <c:axId val="143918976"/>
        <c:scaling>
          <c:orientation val="maxMin"/>
        </c:scaling>
        <c:delete val="1"/>
        <c:axPos val="l"/>
        <c:numFmt formatCode="General" sourceLinked="0"/>
        <c:tickLblPos val="none"/>
        <c:crossAx val="143920512"/>
        <c:crosses val="autoZero"/>
        <c:auto val="1"/>
        <c:lblAlgn val="r"/>
        <c:lblOffset val="100"/>
      </c:catAx>
      <c:valAx>
        <c:axId val="14392051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391897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679894092937678"/>
          <c:y val="1.7307690997297773E-2"/>
          <c:w val="0.68280338435717558"/>
          <c:h val="0.95096154217432294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EAB200"/>
            </a:solidFill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Más de 50</c:v>
                </c:pt>
                <c:pt idx="1">
                  <c:v>De 36 a 50</c:v>
                </c:pt>
                <c:pt idx="2">
                  <c:v>35 años o menos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0.34980237154150212</c:v>
                </c:pt>
                <c:pt idx="1">
                  <c:v>0.53553719008264455</c:v>
                </c:pt>
                <c:pt idx="2">
                  <c:v>0.66863905325443851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3D-4766-A861-38FAF14718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ACC41E"/>
            </a:solidFill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Más de 50</c:v>
                </c:pt>
                <c:pt idx="1">
                  <c:v>De 36 a 50</c:v>
                </c:pt>
                <c:pt idx="2">
                  <c:v>35 años o menos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>
                  <c:v>0.6501976284584986</c:v>
                </c:pt>
                <c:pt idx="1">
                  <c:v>0.46446280991735522</c:v>
                </c:pt>
                <c:pt idx="2">
                  <c:v>0.33136094674556221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3D-4766-A861-38FAF147180E}"/>
            </c:ext>
          </c:extLst>
        </c:ser>
        <c:axId val="126878080"/>
        <c:axId val="127620224"/>
      </c:barChart>
      <c:catAx>
        <c:axId val="126878080"/>
        <c:scaling>
          <c:orientation val="minMax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s-ES"/>
          </a:p>
        </c:txPr>
        <c:crossAx val="127620224"/>
        <c:crosses val="autoZero"/>
        <c:auto val="1"/>
        <c:lblAlgn val="ctr"/>
        <c:lblOffset val="100"/>
      </c:catAx>
      <c:valAx>
        <c:axId val="127620224"/>
        <c:scaling>
          <c:orientation val="minMax"/>
        </c:scaling>
        <c:delete val="1"/>
        <c:axPos val="b"/>
        <c:numFmt formatCode="0.00%" sourceLinked="1"/>
        <c:tickLblPos val="none"/>
        <c:crossAx val="12687808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49916803041056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80-45F2-8EDA-784C8990FB8F}"/>
                </c:ext>
              </c:extLst>
            </c:dLbl>
            <c:dLbl>
              <c:idx val="1"/>
              <c:layout>
                <c:manualLayout>
                  <c:x val="1.5249916803041056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80-45F2-8EDA-784C8990FB8F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80-45F2-8EDA-784C8990FB8F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80-45F2-8EDA-784C8990FB8F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80-45F2-8EDA-784C8990FB8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1.3688212927756644</c:v>
                </c:pt>
                <c:pt idx="1">
                  <c:v>2.1390374331550794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80-45F2-8EDA-784C8990FB8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80-45F2-8EDA-784C8990FB8F}"/>
                </c:ext>
              </c:extLst>
            </c:dLbl>
            <c:dLbl>
              <c:idx val="1"/>
              <c:layout>
                <c:manualLayout>
                  <c:x val="3.2678393149373715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80-45F2-8EDA-784C8990FB8F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80-45F2-8EDA-784C8990FB8F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80-45F2-8EDA-784C8990FB8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80-45F2-8EDA-784C8990FB8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11.787072243346008</c:v>
                </c:pt>
                <c:pt idx="1">
                  <c:v>10.695187165775401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380-45F2-8EDA-784C8990FB8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78.707224334600767</c:v>
                </c:pt>
                <c:pt idx="1">
                  <c:v>78.074866310160402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380-45F2-8EDA-784C8990FB8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8.1368821292775628</c:v>
                </c:pt>
                <c:pt idx="1">
                  <c:v>9.0909090909090953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380-45F2-8EDA-784C8990FB8F}"/>
            </c:ext>
          </c:extLst>
        </c:ser>
        <c:gapWidth val="70"/>
        <c:overlap val="100"/>
        <c:axId val="144003072"/>
        <c:axId val="144004608"/>
      </c:barChart>
      <c:catAx>
        <c:axId val="144003072"/>
        <c:scaling>
          <c:orientation val="maxMin"/>
        </c:scaling>
        <c:delete val="1"/>
        <c:axPos val="l"/>
        <c:numFmt formatCode="General" sourceLinked="0"/>
        <c:tickLblPos val="none"/>
        <c:crossAx val="144004608"/>
        <c:crosses val="autoZero"/>
        <c:auto val="1"/>
        <c:lblAlgn val="r"/>
        <c:lblOffset val="100"/>
      </c:catAx>
      <c:valAx>
        <c:axId val="14400460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00307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307135725974948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C-4020-9E21-D3340BD0C764}"/>
                </c:ext>
              </c:extLst>
            </c:dLbl>
            <c:dLbl>
              <c:idx val="1"/>
              <c:layout>
                <c:manualLayout>
                  <c:x val="1.5249916803041056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AC-4020-9E21-D3340BD0C764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AC-4020-9E21-D3340BD0C764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AC-4020-9E21-D3340BD0C764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AC-4020-9E21-D3340BD0C76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1.377952755905512</c:v>
                </c:pt>
                <c:pt idx="1">
                  <c:v>1.487778958554729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AC-4020-9E21-D3340BD0C76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614271451949897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AC-4020-9E21-D3340BD0C764}"/>
                </c:ext>
              </c:extLst>
            </c:dLbl>
            <c:dLbl>
              <c:idx val="1"/>
              <c:layout>
                <c:manualLayout>
                  <c:x val="3.7035340695835375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AC-4020-9E21-D3340BD0C764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AC-4020-9E21-D3340BD0C764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AC-4020-9E21-D3340BD0C76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AC-4020-9E21-D3340BD0C76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13.188976377952752</c:v>
                </c:pt>
                <c:pt idx="1">
                  <c:v>11.052072263549421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AC-4020-9E21-D3340BD0C76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75.787401574803155</c:v>
                </c:pt>
                <c:pt idx="1">
                  <c:v>80.12752391073326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DAC-4020-9E21-D3340BD0C76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9.6456692913385833</c:v>
                </c:pt>
                <c:pt idx="1">
                  <c:v>7.3326248671625907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DAC-4020-9E21-D3340BD0C764}"/>
            </c:ext>
          </c:extLst>
        </c:ser>
        <c:gapWidth val="70"/>
        <c:overlap val="100"/>
        <c:axId val="144152448"/>
        <c:axId val="144153984"/>
      </c:barChart>
      <c:catAx>
        <c:axId val="144152448"/>
        <c:scaling>
          <c:orientation val="maxMin"/>
        </c:scaling>
        <c:delete val="1"/>
        <c:axPos val="l"/>
        <c:numFmt formatCode="General" sourceLinked="0"/>
        <c:tickLblPos val="none"/>
        <c:crossAx val="144153984"/>
        <c:crosses val="autoZero"/>
        <c:auto val="1"/>
        <c:lblAlgn val="r"/>
        <c:lblOffset val="100"/>
      </c:catAx>
      <c:valAx>
        <c:axId val="14415398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15244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8.7142381731663224E-3"/>
                  <c:y val="5.971337579617837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0-4D63-B389-AFDD30D550B4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00-4D63-B389-AFDD30D550B4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00-4D63-B389-AFDD30D550B4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00-4D63-B389-AFDD30D550B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00-4D63-B389-AFDD30D550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0"/>
                  <c:y val="-5.971337579617837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00-4D63-B389-AFDD30D550B4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00-4D63-B389-AFDD30D550B4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00-4D63-B389-AFDD30D550B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00-4D63-B389-AFDD30D550B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00-4D63-B389-AFDD30D550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78.599999999999994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D00-4D63-B389-AFDD30D550B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D00-4D63-B389-AFDD30D550B4}"/>
            </c:ext>
          </c:extLst>
        </c:ser>
        <c:gapWidth val="70"/>
        <c:overlap val="100"/>
        <c:axId val="144343040"/>
        <c:axId val="144344576"/>
      </c:barChart>
      <c:catAx>
        <c:axId val="144343040"/>
        <c:scaling>
          <c:orientation val="maxMin"/>
        </c:scaling>
        <c:delete val="1"/>
        <c:axPos val="l"/>
        <c:numFmt formatCode="General" sourceLinked="0"/>
        <c:tickLblPos val="none"/>
        <c:crossAx val="144344576"/>
        <c:crosses val="autoZero"/>
        <c:auto val="1"/>
        <c:lblAlgn val="r"/>
        <c:lblOffset val="100"/>
      </c:catAx>
      <c:valAx>
        <c:axId val="14434457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34304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5289959508613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0A-4E29-84EE-16B305A2EDD8}"/>
                </c:ext>
              </c:extLst>
            </c:dLbl>
            <c:dLbl>
              <c:idx val="1"/>
              <c:layout>
                <c:manualLayout>
                  <c:x val="1.525289959508613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A-4E29-84EE-16B305A2EDD8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A-4E29-84EE-16B305A2EDD8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0A-4E29-84EE-16B305A2EDD8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0A-4E29-84EE-16B305A2EDD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1.8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0A-4E29-84EE-16B305A2EDD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743188525152701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0A-4E29-84EE-16B305A2EDD8}"/>
                </c:ext>
              </c:extLst>
            </c:dLbl>
            <c:dLbl>
              <c:idx val="1"/>
              <c:layout>
                <c:manualLayout>
                  <c:x val="1.9610870907967891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0A-4E29-84EE-16B305A2EDD8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0A-4E29-84EE-16B305A2EDD8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0A-4E29-84EE-16B305A2EDD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0A-4E29-84EE-16B305A2EDD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12.47</c:v>
                </c:pt>
                <c:pt idx="1">
                  <c:v>11.14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B0A-4E29-84EE-16B305A2EDD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77.7</c:v>
                </c:pt>
                <c:pt idx="1">
                  <c:v>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B0A-4E29-84EE-16B305A2EDD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8.0300000000000011</c:v>
                </c:pt>
                <c:pt idx="1">
                  <c:v>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B0A-4E29-84EE-16B305A2EDD8}"/>
            </c:ext>
          </c:extLst>
        </c:ser>
        <c:gapWidth val="70"/>
        <c:overlap val="100"/>
        <c:axId val="144267520"/>
        <c:axId val="144375808"/>
      </c:barChart>
      <c:catAx>
        <c:axId val="144267520"/>
        <c:scaling>
          <c:orientation val="maxMin"/>
        </c:scaling>
        <c:delete val="1"/>
        <c:axPos val="l"/>
        <c:numFmt formatCode="General" sourceLinked="0"/>
        <c:tickLblPos val="none"/>
        <c:crossAx val="144375808"/>
        <c:crosses val="autoZero"/>
        <c:auto val="1"/>
        <c:lblAlgn val="r"/>
        <c:lblOffset val="100"/>
      </c:catAx>
      <c:valAx>
        <c:axId val="14437580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26752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13.31360946745562</c:v>
                </c:pt>
                <c:pt idx="1">
                  <c:v>12.892561983471071</c:v>
                </c:pt>
                <c:pt idx="2">
                  <c:v>9.0909090909090953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31-49C3-8692-55FA08894ED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1-49C3-8692-55FA08894EDC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1-49C3-8692-55FA08894EDC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1-49C3-8692-55FA08894EDC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1-49C3-8692-55FA08894EDC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1-49C3-8692-55FA08894EDC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1-49C3-8692-55FA08894ED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48.816568047337263</c:v>
                </c:pt>
                <c:pt idx="1">
                  <c:v>45.454545454545425</c:v>
                </c:pt>
                <c:pt idx="2">
                  <c:v>52.964426877470345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31-49C3-8692-55FA08894ED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36.390532544378729</c:v>
                </c:pt>
                <c:pt idx="1">
                  <c:v>40.165289256198349</c:v>
                </c:pt>
                <c:pt idx="2">
                  <c:v>34.980237154150196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31-49C3-8692-55FA08894ED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1.4792899408284024</c:v>
                </c:pt>
                <c:pt idx="1">
                  <c:v>1.4876033057851235</c:v>
                </c:pt>
                <c:pt idx="2">
                  <c:v>2.9644268774703573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931-49C3-8692-55FA08894EDC}"/>
            </c:ext>
          </c:extLst>
        </c:ser>
        <c:gapWidth val="70"/>
        <c:overlap val="100"/>
        <c:axId val="144701312"/>
        <c:axId val="144702848"/>
      </c:barChart>
      <c:catAx>
        <c:axId val="144701312"/>
        <c:scaling>
          <c:orientation val="maxMin"/>
        </c:scaling>
        <c:delete val="1"/>
        <c:axPos val="l"/>
        <c:numFmt formatCode="General" sourceLinked="0"/>
        <c:tickLblPos val="none"/>
        <c:crossAx val="144702848"/>
        <c:crosses val="autoZero"/>
        <c:auto val="1"/>
        <c:lblAlgn val="r"/>
        <c:lblOffset val="100"/>
      </c:catAx>
      <c:valAx>
        <c:axId val="14470284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70131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11.558935361216728</c:v>
                </c:pt>
                <c:pt idx="1">
                  <c:v>14.973262032085564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38-46EE-8913-D9B79C53AF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8-46EE-8913-D9B79C53AFA6}"/>
                </c:ext>
              </c:extLst>
            </c:dLbl>
            <c:dLbl>
              <c:idx val="1"/>
              <c:layout>
                <c:manualLayout>
                  <c:x val="2.1785595432915815E-3"/>
                  <c:y val="2.9256019425996926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8-46EE-8913-D9B79C53AFA6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38-46EE-8913-D9B79C53AFA6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8-46EE-8913-D9B79C53AFA6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38-46EE-8913-D9B79C53AFA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49.353612167300355</c:v>
                </c:pt>
                <c:pt idx="1">
                  <c:v>43.315508021390357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38-46EE-8913-D9B79C53AFA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37.186311787072242</c:v>
                </c:pt>
                <c:pt idx="1">
                  <c:v>39.037433155080201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E38-46EE-8913-D9B79C53AFA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1.9011406844106464</c:v>
                </c:pt>
                <c:pt idx="1">
                  <c:v>2.6737967914438512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38-46EE-8913-D9B79C53AFA6}"/>
            </c:ext>
          </c:extLst>
        </c:ser>
        <c:gapWidth val="70"/>
        <c:overlap val="100"/>
        <c:axId val="144861440"/>
        <c:axId val="144879616"/>
      </c:barChart>
      <c:catAx>
        <c:axId val="144861440"/>
        <c:scaling>
          <c:orientation val="maxMin"/>
        </c:scaling>
        <c:delete val="1"/>
        <c:axPos val="l"/>
        <c:numFmt formatCode="General" sourceLinked="0"/>
        <c:tickLblPos val="none"/>
        <c:crossAx val="144879616"/>
        <c:crosses val="autoZero"/>
        <c:auto val="1"/>
        <c:lblAlgn val="r"/>
        <c:lblOffset val="100"/>
      </c:catAx>
      <c:valAx>
        <c:axId val="14487961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86144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11.41732283464567</c:v>
                </c:pt>
                <c:pt idx="1">
                  <c:v>11.795961742826776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3C-4F34-8E57-2A7406CE5A8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C-4F34-8E57-2A7406CE5A8D}"/>
                </c:ext>
              </c:extLst>
            </c:dLbl>
            <c:dLbl>
              <c:idx val="1"/>
              <c:layout>
                <c:manualLayout>
                  <c:x val="3.7035340695835375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3C-4F34-8E57-2A7406CE5A8D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3C-4F34-8E57-2A7406CE5A8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3C-4F34-8E57-2A7406CE5A8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3C-4F34-8E57-2A7406CE5A8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47.637795275590548</c:v>
                </c:pt>
                <c:pt idx="1">
                  <c:v>49.521785334750263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3C-4F34-8E57-2A7406CE5A8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38.976377952755911</c:v>
                </c:pt>
                <c:pt idx="1">
                  <c:v>36.663124335812967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E3C-4F34-8E57-2A7406CE5A8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1.9685039370078741</c:v>
                </c:pt>
                <c:pt idx="1">
                  <c:v>2.0191285866099893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3C-4F34-8E57-2A7406CE5A8D}"/>
            </c:ext>
          </c:extLst>
        </c:ser>
        <c:gapWidth val="70"/>
        <c:overlap val="100"/>
        <c:axId val="144828672"/>
        <c:axId val="144912384"/>
      </c:barChart>
      <c:catAx>
        <c:axId val="144828672"/>
        <c:scaling>
          <c:orientation val="maxMin"/>
        </c:scaling>
        <c:delete val="1"/>
        <c:axPos val="l"/>
        <c:numFmt formatCode="General" sourceLinked="0"/>
        <c:tickLblPos val="none"/>
        <c:crossAx val="144912384"/>
        <c:crosses val="autoZero"/>
        <c:auto val="1"/>
        <c:lblAlgn val="r"/>
        <c:lblOffset val="100"/>
      </c:catAx>
      <c:valAx>
        <c:axId val="14491238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82867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14-4DA9-9F38-25DB1D0798BE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14-4DA9-9F38-25DB1D0798BE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14-4DA9-9F38-25DB1D0798B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14-4DA9-9F38-25DB1D0798B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14-4DA9-9F38-25DB1D0798BE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14-4DA9-9F38-25DB1D0798B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14-4DA9-9F38-25DB1D0798B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914-4DA9-9F38-25DB1D0798B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14-4DA9-9F38-25DB1D0798B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914-4DA9-9F38-25DB1D0798BE}"/>
            </c:ext>
          </c:extLst>
        </c:ser>
        <c:gapWidth val="70"/>
        <c:overlap val="100"/>
        <c:axId val="144931840"/>
        <c:axId val="144966400"/>
      </c:barChart>
      <c:catAx>
        <c:axId val="144931840"/>
        <c:scaling>
          <c:orientation val="maxMin"/>
        </c:scaling>
        <c:delete val="1"/>
        <c:axPos val="l"/>
        <c:numFmt formatCode="General" sourceLinked="0"/>
        <c:tickLblPos val="none"/>
        <c:crossAx val="144966400"/>
        <c:crosses val="autoZero"/>
        <c:auto val="1"/>
        <c:lblAlgn val="r"/>
        <c:lblOffset val="100"/>
      </c:catAx>
      <c:valAx>
        <c:axId val="14496640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493184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E3-47A7-968F-C9B9ABB26151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E3-47A7-968F-C9B9ABB26151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E3-47A7-968F-C9B9ABB2615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12.33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E3-47A7-968F-C9B9ABB261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E3-47A7-968F-C9B9ABB26151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E3-47A7-968F-C9B9ABB2615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E3-47A7-968F-C9B9ABB2615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48.06</c:v>
                </c:pt>
                <c:pt idx="1">
                  <c:v>49.660000000000011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E3-47A7-968F-C9B9ABB2615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37.67</c:v>
                </c:pt>
                <c:pt idx="1">
                  <c:v>37.28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E3-47A7-968F-C9B9ABB2615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1.9400000000000004</c:v>
                </c:pt>
                <c:pt idx="1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CE3-47A7-968F-C9B9ABB26151}"/>
            </c:ext>
          </c:extLst>
        </c:ser>
        <c:gapWidth val="70"/>
        <c:overlap val="100"/>
        <c:axId val="145092608"/>
        <c:axId val="145094144"/>
      </c:barChart>
      <c:catAx>
        <c:axId val="145092608"/>
        <c:scaling>
          <c:orientation val="maxMin"/>
        </c:scaling>
        <c:delete val="1"/>
        <c:axPos val="l"/>
        <c:numFmt formatCode="General" sourceLinked="0"/>
        <c:tickLblPos val="none"/>
        <c:crossAx val="145094144"/>
        <c:crosses val="autoZero"/>
        <c:auto val="1"/>
        <c:lblAlgn val="r"/>
        <c:lblOffset val="100"/>
      </c:catAx>
      <c:valAx>
        <c:axId val="14509414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509260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7428476346332652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C3-4798-87D0-815F2600B46C}"/>
                </c:ext>
              </c:extLst>
            </c:dLbl>
            <c:dLbl>
              <c:idx val="1"/>
              <c:layout>
                <c:manualLayout>
                  <c:x val="1.524991680304105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C3-4798-87D0-815F2600B46C}"/>
                </c:ext>
              </c:extLst>
            </c:dLbl>
            <c:dLbl>
              <c:idx val="2"/>
              <c:layout>
                <c:manualLayout>
                  <c:x val="1.742847634633265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C3-4798-87D0-815F2600B46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45.26627218934911</c:v>
                </c:pt>
                <c:pt idx="1">
                  <c:v>47.768595041322328</c:v>
                </c:pt>
                <c:pt idx="2">
                  <c:v>50.790513833992115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C3-4798-87D0-815F2600B46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C3-4798-87D0-815F2600B46C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C3-4798-87D0-815F2600B46C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C3-4798-87D0-815F2600B46C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C3-4798-87D0-815F2600B46C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C3-4798-87D0-815F2600B46C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C3-4798-87D0-815F2600B46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49.704142011834321</c:v>
                </c:pt>
                <c:pt idx="1">
                  <c:v>48.429752066115725</c:v>
                </c:pt>
                <c:pt idx="2">
                  <c:v>46.047430830039531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C3-4798-87D0-815F2600B46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249916803041056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C3-4798-87D0-815F2600B46C}"/>
                </c:ext>
              </c:extLst>
            </c:dLbl>
            <c:dLbl>
              <c:idx val="1"/>
              <c:layout>
                <c:manualLayout>
                  <c:x val="-1.5249916803041056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C3-4798-87D0-815F2600B46C}"/>
                </c:ext>
              </c:extLst>
            </c:dLbl>
            <c:dLbl>
              <c:idx val="2"/>
              <c:layout>
                <c:manualLayout>
                  <c:x val="-1.9607035889624223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C3-4798-87D0-815F2600B46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5.0295857988165675</c:v>
                </c:pt>
                <c:pt idx="1">
                  <c:v>3.3057851239669414</c:v>
                </c:pt>
                <c:pt idx="2">
                  <c:v>2.7667984189723338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DC3-4798-87D0-815F2600B46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0</c:v>
                </c:pt>
                <c:pt idx="1">
                  <c:v>0.49586776859504156</c:v>
                </c:pt>
                <c:pt idx="2">
                  <c:v>0.39525691699604754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DC3-4798-87D0-815F2600B46C}"/>
            </c:ext>
          </c:extLst>
        </c:ser>
        <c:gapWidth val="70"/>
        <c:overlap val="100"/>
        <c:axId val="145447168"/>
        <c:axId val="145477632"/>
      </c:barChart>
      <c:catAx>
        <c:axId val="145447168"/>
        <c:scaling>
          <c:orientation val="maxMin"/>
        </c:scaling>
        <c:delete val="1"/>
        <c:axPos val="l"/>
        <c:numFmt formatCode="General" sourceLinked="0"/>
        <c:tickLblPos val="none"/>
        <c:crossAx val="145477632"/>
        <c:crosses val="autoZero"/>
        <c:auto val="1"/>
        <c:lblAlgn val="r"/>
        <c:lblOffset val="100"/>
      </c:catAx>
      <c:valAx>
        <c:axId val="14547763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544716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406501168582037E-2"/>
          <c:y val="4.938916100168312E-2"/>
          <c:w val="0.81063988510286678"/>
          <c:h val="0.8222122222222220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FBC32"/>
            </a:solidFill>
            <a:effectLst/>
          </c:spPr>
          <c:dLbls>
            <c:dLbl>
      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4B-4402-9CAD-CB078E2C8CED}"/>
                </c:ext>
              </c:extLst>
            </c:dLbl>
            <c:dLbl>
              <c:idx val="1"/>
              <c:layout>
                <c:manualLayout>
                  <c:x val="-6.7176930320038896E-4"/>
                  <c:y val="-5.170192106082784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4B-4402-9CAD-CB078E2C8CE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####.0</c:formatCode>
                <c:ptCount val="2"/>
                <c:pt idx="0">
                  <c:v>35.058661145617641</c:v>
                </c:pt>
                <c:pt idx="1">
                  <c:v>64.941338854382309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B-4402-9CAD-CB078E2C8CED}"/>
            </c:ext>
          </c:extLst>
        </c:ser>
        <c:gapWidth val="130"/>
        <c:axId val="127739392"/>
        <c:axId val="127737856"/>
      </c:barChart>
      <c:valAx>
        <c:axId val="127737856"/>
        <c:scaling>
          <c:orientation val="minMax"/>
        </c:scaling>
        <c:delete val="1"/>
        <c:axPos val="r"/>
        <c:numFmt formatCode="0\%" sourceLinked="0"/>
        <c:majorTickMark val="in"/>
        <c:tickLblPos val="none"/>
        <c:crossAx val="127739392"/>
        <c:crosses val="max"/>
        <c:crossBetween val="between"/>
        <c:majorUnit val="25"/>
      </c:valAx>
      <c:catAx>
        <c:axId val="12773939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 algn="just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27737856"/>
        <c:crosses val="autoZero"/>
        <c:auto val="1"/>
        <c:lblAlgn val="ctr"/>
        <c:lblOffset val="100"/>
      </c:cat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>
          <a:latin typeface="Calibri" pitchFamily="34" charset="0"/>
          <a:cs typeface="Calibri" pitchFamily="34" charset="0"/>
        </a:defRPr>
      </a:pPr>
      <a:endParaRPr lang="es-ES"/>
    </a:p>
  </c:txPr>
  <c:externalData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3071357259749483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17-4238-B4EC-7954B4061AE5}"/>
                </c:ext>
              </c:extLst>
            </c:dLbl>
            <c:dLbl>
              <c:idx val="1"/>
              <c:layout>
                <c:manualLayout>
                  <c:x val="1.7428476346332652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17-4238-B4EC-7954B4061AE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47.908745247148289</c:v>
                </c:pt>
                <c:pt idx="1">
                  <c:v>50.802139037433157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17-4238-B4EC-7954B4061AE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7-4238-B4EC-7954B4061AE5}"/>
                </c:ext>
              </c:extLst>
            </c:dLbl>
            <c:dLbl>
              <c:idx val="1"/>
              <c:layout>
                <c:manualLayout>
                  <c:x val="2.1785595432915815E-3"/>
                  <c:y val="2.9256019425996926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17-4238-B4EC-7954B4061AE5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17-4238-B4EC-7954B4061AE5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17-4238-B4EC-7954B4061AE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17-4238-B4EC-7954B4061AE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48.21292775665399</c:v>
                </c:pt>
                <c:pt idx="1">
                  <c:v>44.919786096256658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17-4238-B4EC-7954B4061AE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249916803041056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17-4238-B4EC-7954B4061AE5}"/>
                </c:ext>
              </c:extLst>
            </c:dLbl>
            <c:dLbl>
              <c:idx val="1"/>
              <c:layout>
                <c:manualLayout>
                  <c:x val="-1.9607035889624223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17-4238-B4EC-7954B4061AE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3.4980988593155886</c:v>
                </c:pt>
                <c:pt idx="1">
                  <c:v>4.2780748663101607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817-4238-B4EC-7954B4061AE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1.8820009812094959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17-4238-B4EC-7954B4061AE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0.38022813688212931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817-4238-B4EC-7954B4061AE5}"/>
            </c:ext>
          </c:extLst>
        </c:ser>
        <c:gapWidth val="70"/>
        <c:overlap val="100"/>
        <c:axId val="145654528"/>
        <c:axId val="145656064"/>
      </c:barChart>
      <c:catAx>
        <c:axId val="145654528"/>
        <c:scaling>
          <c:orientation val="maxMin"/>
        </c:scaling>
        <c:delete val="1"/>
        <c:axPos val="l"/>
        <c:numFmt formatCode="General" sourceLinked="0"/>
        <c:tickLblPos val="none"/>
        <c:crossAx val="145656064"/>
        <c:crosses val="autoZero"/>
        <c:auto val="1"/>
        <c:lblAlgn val="r"/>
        <c:lblOffset val="100"/>
      </c:catAx>
      <c:valAx>
        <c:axId val="14565606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565452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249916803041056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0-4E13-BABD-75D6FBC40EC3}"/>
                </c:ext>
              </c:extLst>
            </c:dLbl>
            <c:dLbl>
              <c:idx val="1"/>
              <c:layout>
                <c:manualLayout>
                  <c:x val="1.5249916803041056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0-4E13-BABD-75D6FBC40EC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47.047244094488178</c:v>
                </c:pt>
                <c:pt idx="1">
                  <c:v>48.884165781083944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F0-4E13-BABD-75D6FBC40E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0-4E13-BABD-75D6FBC40EC3}"/>
                </c:ext>
              </c:extLst>
            </c:dLbl>
            <c:dLbl>
              <c:idx val="1"/>
              <c:layout>
                <c:manualLayout>
                  <c:x val="3.7035340695835375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0-4E13-BABD-75D6FBC40EC3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0-4E13-BABD-75D6FBC40EC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0-4E13-BABD-75D6FBC40EC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F0-4E13-BABD-75D6FBC40EC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48.031496062992105</c:v>
                </c:pt>
                <c:pt idx="1">
                  <c:v>47.821466524973424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F0-4E13-BABD-75D6FBC40E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24991680304105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0-4E13-BABD-75D6FBC40EC3}"/>
                </c:ext>
              </c:extLst>
            </c:dLbl>
            <c:dLbl>
              <c:idx val="1"/>
              <c:layout>
                <c:manualLayout>
                  <c:x val="-2.8321274062790551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F0-4E13-BABD-75D6FBC40EC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3.9370078740157477</c:v>
                </c:pt>
                <c:pt idx="1">
                  <c:v>3.2943676939426152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4F0-4E13-BABD-75D6FBC40E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0.98425196850393681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4F0-4E13-BABD-75D6FBC40EC3}"/>
            </c:ext>
          </c:extLst>
        </c:ser>
        <c:gapWidth val="70"/>
        <c:overlap val="100"/>
        <c:axId val="145586432"/>
        <c:axId val="145604608"/>
      </c:barChart>
      <c:catAx>
        <c:axId val="145586432"/>
        <c:scaling>
          <c:orientation val="maxMin"/>
        </c:scaling>
        <c:delete val="1"/>
        <c:axPos val="l"/>
        <c:numFmt formatCode="General" sourceLinked="0"/>
        <c:tickLblPos val="none"/>
        <c:crossAx val="145604608"/>
        <c:crosses val="autoZero"/>
        <c:auto val="1"/>
        <c:lblAlgn val="r"/>
        <c:lblOffset val="100"/>
      </c:catAx>
      <c:valAx>
        <c:axId val="14560460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558643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63-47AD-84AA-0C51AC0CBD98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63-47AD-84AA-0C51AC0CBD98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63-47AD-84AA-0C51AC0CBD9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48.2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63-47AD-84AA-0C51AC0CBD9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63-47AD-84AA-0C51AC0CBD98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63-47AD-84AA-0C51AC0CBD9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63-47AD-84AA-0C51AC0CBD9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63-47AD-84AA-0C51AC0CBD9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63-47AD-84AA-0C51AC0CBD9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0.3000000000000001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63-47AD-84AA-0C51AC0CBD98}"/>
            </c:ext>
          </c:extLst>
        </c:ser>
        <c:gapWidth val="70"/>
        <c:overlap val="100"/>
        <c:axId val="146836480"/>
        <c:axId val="146846464"/>
      </c:barChart>
      <c:catAx>
        <c:axId val="146836480"/>
        <c:scaling>
          <c:orientation val="maxMin"/>
        </c:scaling>
        <c:delete val="1"/>
        <c:axPos val="l"/>
        <c:numFmt formatCode="General" sourceLinked="0"/>
        <c:tickLblPos val="none"/>
        <c:crossAx val="146846464"/>
        <c:crosses val="autoZero"/>
        <c:auto val="1"/>
        <c:lblAlgn val="r"/>
        <c:lblOffset val="100"/>
      </c:catAx>
      <c:valAx>
        <c:axId val="14684646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683648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3-4081-B0A7-17955E050545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3-4081-B0A7-17955E050545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C3-4081-B0A7-17955E05054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47.091412742382303</c:v>
                </c:pt>
                <c:pt idx="1">
                  <c:v>49.381017881705574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C3-4081-B0A7-17955E05054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C3-4081-B0A7-17955E050545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C3-4081-B0A7-17955E05054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C3-4081-B0A7-17955E05054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48.060941828254812</c:v>
                </c:pt>
                <c:pt idx="1">
                  <c:v>47.730398899587314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C3-4081-B0A7-17955E05054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4.43213296398892</c:v>
                </c:pt>
                <c:pt idx="1">
                  <c:v>2.6134800550206299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C3-4081-B0A7-17955E05054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0.41551246537396119</c:v>
                </c:pt>
                <c:pt idx="1">
                  <c:v>0.27510316368638199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CC3-4081-B0A7-17955E050545}"/>
            </c:ext>
          </c:extLst>
        </c:ser>
        <c:gapWidth val="70"/>
        <c:overlap val="100"/>
        <c:axId val="146931712"/>
        <c:axId val="146933248"/>
      </c:barChart>
      <c:catAx>
        <c:axId val="146931712"/>
        <c:scaling>
          <c:orientation val="maxMin"/>
        </c:scaling>
        <c:delete val="1"/>
        <c:axPos val="l"/>
        <c:numFmt formatCode="General" sourceLinked="0"/>
        <c:tickLblPos val="none"/>
        <c:crossAx val="146933248"/>
        <c:crosses val="autoZero"/>
        <c:auto val="1"/>
        <c:lblAlgn val="r"/>
        <c:lblOffset val="100"/>
      </c:catAx>
      <c:valAx>
        <c:axId val="14693324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693171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9-4196-98E3-D31EC466474B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9-4196-98E3-D31EC466474B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9-4196-98E3-D31EC4664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P11. Que pueda ser denunciado / demandado judicialmente influye de alguna manera en mi ejercicio profesional</c:v>
                </c:pt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  <c:pt idx="3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4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 formatCode="0.0">
                  <c:v>19.806763285024147</c:v>
                </c:pt>
                <c:pt idx="1">
                  <c:v>14.009661835748796</c:v>
                </c:pt>
                <c:pt idx="2">
                  <c:v>5.728088336783987</c:v>
                </c:pt>
                <c:pt idx="3">
                  <c:v>15.527950310559007</c:v>
                </c:pt>
                <c:pt idx="4">
                  <c:v>2.0013802622498282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C9-4196-98E3-D31EC46647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301655942597E-2"/>
                  <c:y val="-1.800908445970721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C9-4196-98E3-D31EC466474B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C9-4196-98E3-D31EC4664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P11. Que pueda ser denunciado / demandado judicialmente influye de alguna manera en mi ejercicio profesional</c:v>
                </c:pt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  <c:pt idx="3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4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Hoja1!$C$2:$C$6</c:f>
              <c:numCache>
                <c:formatCode>####.0</c:formatCode>
                <c:ptCount val="5"/>
                <c:pt idx="0" formatCode="0.0">
                  <c:v>45.755693581780527</c:v>
                </c:pt>
                <c:pt idx="1">
                  <c:v>48.378191856452723</c:v>
                </c:pt>
                <c:pt idx="2">
                  <c:v>25.603864734299531</c:v>
                </c:pt>
                <c:pt idx="3">
                  <c:v>10.904071773636991</c:v>
                </c:pt>
                <c:pt idx="4">
                  <c:v>2.4154589371980659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C9-4196-98E3-D31EC466474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P11. Que pueda ser denunciado / demandado judicialmente influye de alguna manera en mi ejercicio profesional</c:v>
                </c:pt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  <c:pt idx="3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4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Hoja1!$D$2:$D$6</c:f>
              <c:numCache>
                <c:formatCode>####.0</c:formatCode>
                <c:ptCount val="5"/>
                <c:pt idx="0" formatCode="0.0">
                  <c:v>31.262939958592121</c:v>
                </c:pt>
                <c:pt idx="1">
                  <c:v>32.781228433402333</c:v>
                </c:pt>
                <c:pt idx="2">
                  <c:v>51.690821256038646</c:v>
                </c:pt>
                <c:pt idx="3">
                  <c:v>28.019323671497585</c:v>
                </c:pt>
                <c:pt idx="4">
                  <c:v>19.185645272601782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6C9-4196-98E3-D31EC466474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2"/>
              <c:layout>
                <c:manualLayout>
                  <c:x val="-1.043794307372087E-2"/>
                  <c:y val="-1.28635738771746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C9-4196-98E3-D31EC466474B}"/>
                </c:ext>
              </c:extLst>
            </c:dLbl>
            <c:dLbl>
              <c:idx val="3"/>
              <c:layout>
                <c:manualLayout>
                  <c:x val="2.5149849830545041E-2"/>
                  <c:y val="-5.145510582532572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C9-4196-98E3-D31EC466474B}"/>
                </c:ext>
              </c:extLst>
            </c:dLbl>
            <c:dLbl>
              <c:idx val="4"/>
              <c:layout>
                <c:manualLayout>
                  <c:x val="-4.8004886382073085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C9-4196-98E3-D31EC4664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P11. Que pueda ser denunciado / demandado judicialmente influye de alguna manera en mi ejercicio profesional</c:v>
                </c:pt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  <c:pt idx="3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4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Hoja1!$E$2:$E$6</c:f>
              <c:numCache>
                <c:formatCode>####.0</c:formatCode>
                <c:ptCount val="5"/>
                <c:pt idx="0" formatCode="0.0">
                  <c:v>3.1746031746031735</c:v>
                </c:pt>
                <c:pt idx="1">
                  <c:v>4.8309178743961345</c:v>
                </c:pt>
                <c:pt idx="2">
                  <c:v>16.977225672877839</c:v>
                </c:pt>
                <c:pt idx="3">
                  <c:v>45.54865424430642</c:v>
                </c:pt>
                <c:pt idx="4">
                  <c:v>76.397515527950304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6C9-4196-98E3-D31EC466474B}"/>
            </c:ext>
          </c:extLst>
        </c:ser>
        <c:gapWidth val="70"/>
        <c:overlap val="100"/>
        <c:axId val="147275776"/>
        <c:axId val="147277312"/>
      </c:barChart>
      <c:catAx>
        <c:axId val="147275776"/>
        <c:scaling>
          <c:orientation val="maxMin"/>
        </c:scaling>
        <c:delete val="1"/>
        <c:axPos val="l"/>
        <c:numFmt formatCode="General" sourceLinked="0"/>
        <c:tickLblPos val="none"/>
        <c:crossAx val="147277312"/>
        <c:crosses val="autoZero"/>
        <c:auto val="1"/>
        <c:lblAlgn val="r"/>
        <c:lblOffset val="100"/>
      </c:catAx>
      <c:valAx>
        <c:axId val="14727731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727577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2.652972696151704E-2"/>
          <c:y val="0.94044193048212643"/>
          <c:w val="0.91491311445214796"/>
          <c:h val="2.5082205314223373E-2"/>
        </c:manualLayout>
      </c:layout>
      <c:txPr>
        <a:bodyPr/>
        <a:lstStyle/>
        <a:p>
          <a:pPr>
            <a:defRPr sz="10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9.2088848733616092E-3"/>
          <c:y val="7.7307452973767307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6-46F3-B3A8-4BF4D62F7121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C6-46F3-B3A8-4BF4D62F7121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C6-46F3-B3A8-4BF4D62F712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 formatCode="0.0">
                  <c:v>19.806763285024147</c:v>
                </c:pt>
                <c:pt idx="1">
                  <c:v>14.009661835748796</c:v>
                </c:pt>
                <c:pt idx="2">
                  <c:v>5.728088336783987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C6-46F3-B3A8-4BF4D62F712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C6-46F3-B3A8-4BF4D62F7121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C6-46F3-B3A8-4BF4D62F712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Hoja1!$C$2:$C$4</c:f>
              <c:numCache>
                <c:formatCode>####.0</c:formatCode>
                <c:ptCount val="3"/>
                <c:pt idx="0" formatCode="0.0">
                  <c:v>45.755693581780527</c:v>
                </c:pt>
                <c:pt idx="1">
                  <c:v>48.378191856452723</c:v>
                </c:pt>
                <c:pt idx="2">
                  <c:v>25.603864734299531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C6-46F3-B3A8-4BF4D62F712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Hoja1!$D$2:$D$4</c:f>
              <c:numCache>
                <c:formatCode>####.0</c:formatCode>
                <c:ptCount val="3"/>
                <c:pt idx="0" formatCode="0.0">
                  <c:v>31.262939958592121</c:v>
                </c:pt>
                <c:pt idx="1">
                  <c:v>32.781228433402333</c:v>
                </c:pt>
                <c:pt idx="2">
                  <c:v>51.690821256038646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C6-46F3-B3A8-4BF4D62F712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2"/>
              <c:layout>
                <c:manualLayout>
                  <c:x val="1.5173018475443495E-2"/>
                  <c:y val="-8.7278979950169823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C6-46F3-B3A8-4BF4D62F712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1">
                  <c:v>P12. En la atención de urgencia realizo pruebas diagnósticas, de las que podría prescindir, para evitar un posible problema legal</c:v>
                </c:pt>
                <c:pt idx="2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Hoja1!$E$2:$E$4</c:f>
              <c:numCache>
                <c:formatCode>####.0</c:formatCode>
                <c:ptCount val="3"/>
                <c:pt idx="0" formatCode="0.0">
                  <c:v>3.1746031746031735</c:v>
                </c:pt>
                <c:pt idx="1">
                  <c:v>4.8309178743961345</c:v>
                </c:pt>
                <c:pt idx="2">
                  <c:v>16.977225672877839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AC6-46F3-B3A8-4BF4D62F7121}"/>
            </c:ext>
          </c:extLst>
        </c:ser>
        <c:gapWidth val="70"/>
        <c:overlap val="100"/>
        <c:axId val="147502208"/>
        <c:axId val="147503744"/>
      </c:barChart>
      <c:catAx>
        <c:axId val="147502208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47503744"/>
        <c:crosses val="autoZero"/>
        <c:auto val="1"/>
        <c:lblAlgn val="r"/>
        <c:lblOffset val="100"/>
      </c:catAx>
      <c:valAx>
        <c:axId val="14750374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750220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91985995605886373"/>
          <c:w val="0.98530730474502937"/>
          <c:h val="4.146797310448553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25.443786982248522</c:v>
                </c:pt>
                <c:pt idx="1">
                  <c:v>19.008264462809926</c:v>
                </c:pt>
                <c:pt idx="2">
                  <c:v>16.996047430830032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B4-42AE-9AAA-E32A6CBF713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B4-42AE-9AAA-E32A6CBF7134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B4-42AE-9AAA-E32A6CBF7134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B4-42AE-9AAA-E32A6CBF7134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B4-42AE-9AAA-E32A6CBF7134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B4-42AE-9AAA-E32A6CBF713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B4-42AE-9AAA-E32A6CBF713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45.857988165680439</c:v>
                </c:pt>
                <c:pt idx="1">
                  <c:v>46.611570247933898</c:v>
                </c:pt>
                <c:pt idx="2">
                  <c:v>44.664031620553359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FB4-42AE-9AAA-E32A6CBF713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26.923076923076923</c:v>
                </c:pt>
                <c:pt idx="1">
                  <c:v>32.066115702479365</c:v>
                </c:pt>
                <c:pt idx="2">
                  <c:v>33.20158102766797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B4-42AE-9AAA-E32A6CBF713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1.7751479289940832</c:v>
                </c:pt>
                <c:pt idx="1">
                  <c:v>2.3140495867768585</c:v>
                </c:pt>
                <c:pt idx="2">
                  <c:v>5.1383399209486162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FB4-42AE-9AAA-E32A6CBF7134}"/>
            </c:ext>
          </c:extLst>
        </c:ser>
        <c:gapWidth val="70"/>
        <c:overlap val="100"/>
        <c:axId val="147842944"/>
        <c:axId val="147844480"/>
      </c:barChart>
      <c:catAx>
        <c:axId val="147842944"/>
        <c:scaling>
          <c:orientation val="maxMin"/>
        </c:scaling>
        <c:delete val="1"/>
        <c:axPos val="l"/>
        <c:numFmt formatCode="General" sourceLinked="0"/>
        <c:tickLblPos val="none"/>
        <c:crossAx val="147844480"/>
        <c:crosses val="autoZero"/>
        <c:auto val="1"/>
        <c:lblAlgn val="r"/>
        <c:lblOffset val="100"/>
      </c:catAx>
      <c:valAx>
        <c:axId val="14784448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784294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19.771863117870733</c:v>
                </c:pt>
                <c:pt idx="1">
                  <c:v>21.390374331550802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C6-4421-96EF-5D046C35F6C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6-4421-96EF-5D046C35F6C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46.159695817490494</c:v>
                </c:pt>
                <c:pt idx="1">
                  <c:v>42.780748663101605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C6-4421-96EF-5D046C35F6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249916803041056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6-4421-96EF-5D046C35F6C7}"/>
                </c:ext>
              </c:extLst>
            </c:dLbl>
            <c:dLbl>
              <c:idx val="1"/>
              <c:layout>
                <c:manualLayout>
                  <c:x val="-1.9607035889624223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6-4421-96EF-5D046C35F6C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31.026615969581744</c:v>
                </c:pt>
                <c:pt idx="1">
                  <c:v>31.550802139037433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C6-4421-96EF-5D046C35F6C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1.8820009812094959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C6-4421-96EF-5D046C35F6C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3.041825095057034</c:v>
                </c:pt>
                <c:pt idx="1">
                  <c:v>4.2780748663101607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C6-4421-96EF-5D046C35F6C7}"/>
            </c:ext>
          </c:extLst>
        </c:ser>
        <c:gapWidth val="70"/>
        <c:overlap val="100"/>
        <c:axId val="147974016"/>
        <c:axId val="147975552"/>
      </c:barChart>
      <c:catAx>
        <c:axId val="147974016"/>
        <c:scaling>
          <c:orientation val="maxMin"/>
        </c:scaling>
        <c:delete val="1"/>
        <c:axPos val="l"/>
        <c:numFmt formatCode="General" sourceLinked="0"/>
        <c:tickLblPos val="none"/>
        <c:crossAx val="147975552"/>
        <c:crosses val="autoZero"/>
        <c:auto val="1"/>
        <c:lblAlgn val="r"/>
        <c:lblOffset val="100"/>
      </c:catAx>
      <c:valAx>
        <c:axId val="14797555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797401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19.881889763779501</c:v>
                </c:pt>
                <c:pt idx="1">
                  <c:v>19.766206163655685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5-4DE3-B406-3CC804DA1B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85-4DE3-B406-3CC804DA1BC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44.685039370078769</c:v>
                </c:pt>
                <c:pt idx="1">
                  <c:v>46.333687566418668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85-4DE3-B406-3CC804DA1B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31.299212598425186</c:v>
                </c:pt>
                <c:pt idx="1">
                  <c:v>31.243358129649305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85-4DE3-B406-3CC804DA1B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4.1338582677165334</c:v>
                </c:pt>
                <c:pt idx="1">
                  <c:v>2.656748140276302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85-4DE3-B406-3CC804DA1BC3}"/>
            </c:ext>
          </c:extLst>
        </c:ser>
        <c:gapWidth val="70"/>
        <c:overlap val="100"/>
        <c:axId val="148038016"/>
        <c:axId val="148039552"/>
      </c:barChart>
      <c:catAx>
        <c:axId val="148038016"/>
        <c:scaling>
          <c:orientation val="maxMin"/>
        </c:scaling>
        <c:delete val="1"/>
        <c:axPos val="l"/>
        <c:numFmt formatCode="General" sourceLinked="0"/>
        <c:tickLblPos val="none"/>
        <c:crossAx val="148039552"/>
        <c:crosses val="autoZero"/>
        <c:auto val="1"/>
        <c:lblAlgn val="r"/>
        <c:lblOffset val="100"/>
      </c:catAx>
      <c:valAx>
        <c:axId val="14803955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803801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B4-4310-BE39-E145886FC299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B4-4310-BE39-E145886FC299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4-4310-BE39-E145886FC29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B4-4310-BE39-E145886FC29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B4-4310-BE39-E145886FC299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B4-4310-BE39-E145886FC29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B4-4310-BE39-E145886FC29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B4-4310-BE39-E145886FC29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B4-4310-BE39-E145886FC29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AB4-4310-BE39-E145886FC299}"/>
            </c:ext>
          </c:extLst>
        </c:ser>
        <c:gapWidth val="70"/>
        <c:overlap val="100"/>
        <c:axId val="148145664"/>
        <c:axId val="148147200"/>
      </c:barChart>
      <c:catAx>
        <c:axId val="148145664"/>
        <c:scaling>
          <c:orientation val="maxMin"/>
        </c:scaling>
        <c:delete val="1"/>
        <c:axPos val="l"/>
        <c:numFmt formatCode="General" sourceLinked="0"/>
        <c:tickLblPos val="none"/>
        <c:crossAx val="148147200"/>
        <c:crosses val="autoZero"/>
        <c:auto val="1"/>
        <c:lblAlgn val="r"/>
        <c:lblOffset val="100"/>
      </c:catAx>
      <c:valAx>
        <c:axId val="14814720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814566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406501168582037E-2"/>
          <c:y val="4.938916100168312E-2"/>
          <c:w val="0.81063988510286678"/>
          <c:h val="0.8222122222222220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FBC32"/>
            </a:solidFill>
            <a:effectLst/>
          </c:spPr>
          <c:dLbls>
            <c:dLbl>
      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C-4471-A95C-A5A7453FA371}"/>
                </c:ext>
              </c:extLst>
            </c:dLbl>
            <c:dLbl>
              <c:idx val="1"/>
              <c:layout>
                <c:manualLayout>
                  <c:x val="-6.7176930320038896E-4"/>
                  <c:y val="-5.170192106082784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8C-4471-A95C-A5A7453FA37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####.0</c:formatCode>
                <c:ptCount val="2"/>
                <c:pt idx="0">
                  <c:v>90.752242926155958</c:v>
                </c:pt>
                <c:pt idx="1">
                  <c:v>12.905452035886826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8C-4471-A95C-A5A7453FA371}"/>
            </c:ext>
          </c:extLst>
        </c:ser>
        <c:gapWidth val="130"/>
        <c:axId val="127873792"/>
        <c:axId val="127773696"/>
      </c:barChart>
      <c:valAx>
        <c:axId val="127773696"/>
        <c:scaling>
          <c:orientation val="minMax"/>
        </c:scaling>
        <c:delete val="1"/>
        <c:axPos val="r"/>
        <c:numFmt formatCode="0\%" sourceLinked="0"/>
        <c:majorTickMark val="in"/>
        <c:tickLblPos val="none"/>
        <c:crossAx val="127873792"/>
        <c:crosses val="max"/>
        <c:crossBetween val="between"/>
        <c:majorUnit val="25"/>
      </c:valAx>
      <c:catAx>
        <c:axId val="12787379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 algn="just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27773696"/>
        <c:crosses val="autoZero"/>
        <c:auto val="1"/>
        <c:lblAlgn val="ctr"/>
        <c:lblOffset val="100"/>
      </c:cat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>
          <a:latin typeface="Calibri" pitchFamily="34" charset="0"/>
          <a:cs typeface="Calibri" pitchFamily="34" charset="0"/>
        </a:defRPr>
      </a:pPr>
      <a:endParaRPr lang="es-ES"/>
    </a:p>
  </c:txPr>
  <c:externalData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61-4900-88E5-0039EB5CE850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1-4900-88E5-0039EB5CE850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61-4900-88E5-0039EB5CE85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19.939999999999994</c:v>
                </c:pt>
                <c:pt idx="1">
                  <c:v>19.670000000000005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61-4900-88E5-0039EB5CE8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61-4900-88E5-0039EB5CE850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61-4900-88E5-0039EB5CE85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61-4900-88E5-0039EB5CE85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45.01</c:v>
                </c:pt>
                <c:pt idx="1">
                  <c:v>46.49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61-4900-88E5-0039EB5CE8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31.58</c:v>
                </c:pt>
                <c:pt idx="1">
                  <c:v>30.95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61-4900-88E5-0039EB5CE85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3.46</c:v>
                </c:pt>
                <c:pt idx="1">
                  <c:v>2.8899999999999997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661-4900-88E5-0039EB5CE850}"/>
            </c:ext>
          </c:extLst>
        </c:ser>
        <c:gapWidth val="70"/>
        <c:overlap val="100"/>
        <c:axId val="148240640"/>
        <c:axId val="148262912"/>
      </c:barChart>
      <c:catAx>
        <c:axId val="148240640"/>
        <c:scaling>
          <c:orientation val="maxMin"/>
        </c:scaling>
        <c:delete val="1"/>
        <c:axPos val="l"/>
        <c:numFmt formatCode="General" sourceLinked="0"/>
        <c:tickLblPos val="none"/>
        <c:crossAx val="148262912"/>
        <c:crosses val="autoZero"/>
        <c:auto val="1"/>
        <c:lblAlgn val="r"/>
        <c:lblOffset val="100"/>
      </c:catAx>
      <c:valAx>
        <c:axId val="14826291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824064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17.751479289940821</c:v>
                </c:pt>
                <c:pt idx="1">
                  <c:v>12.892561983471071</c:v>
                </c:pt>
                <c:pt idx="2">
                  <c:v>12.845849802371546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7-4513-B5EE-D858A8EAA97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F7-4513-B5EE-D858A8EAA975}"/>
                </c:ext>
              </c:extLst>
            </c:dLbl>
            <c:dLbl>
              <c:idx val="1"/>
              <c:layout>
                <c:manualLayout>
                  <c:x val="3.485695269266529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7-4513-B5EE-D858A8EAA975}"/>
                </c:ext>
              </c:extLst>
            </c:dLbl>
            <c:dLbl>
              <c:idx val="2"/>
              <c:layout>
                <c:manualLayout>
                  <c:x val="2.8321274062790551E-2"/>
                  <c:y val="6.3788121376037406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F7-4513-B5EE-D858A8EAA975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F7-4513-B5EE-D858A8EAA975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F7-4513-B5EE-D858A8EAA97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F7-4513-B5EE-D858A8EAA97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51.479289940828401</c:v>
                </c:pt>
                <c:pt idx="1">
                  <c:v>48.429752066115725</c:v>
                </c:pt>
                <c:pt idx="2">
                  <c:v>46.245059288537561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F7-4513-B5EE-D858A8EAA97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27.218934911242609</c:v>
                </c:pt>
                <c:pt idx="1">
                  <c:v>34.545454545454547</c:v>
                </c:pt>
                <c:pt idx="2">
                  <c:v>34.387351778656104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F7-4513-B5EE-D858A8EAA97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3.5502958579881647</c:v>
                </c:pt>
                <c:pt idx="1">
                  <c:v>4.132231404958679</c:v>
                </c:pt>
                <c:pt idx="2">
                  <c:v>6.5217391304347823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F7-4513-B5EE-D858A8EAA975}"/>
            </c:ext>
          </c:extLst>
        </c:ser>
        <c:gapWidth val="70"/>
        <c:overlap val="100"/>
        <c:axId val="148801408"/>
        <c:axId val="148802944"/>
      </c:barChart>
      <c:catAx>
        <c:axId val="148801408"/>
        <c:scaling>
          <c:orientation val="maxMin"/>
        </c:scaling>
        <c:delete val="1"/>
        <c:axPos val="l"/>
        <c:numFmt formatCode="General" sourceLinked="0"/>
        <c:tickLblPos val="none"/>
        <c:crossAx val="148802944"/>
        <c:crosses val="autoZero"/>
        <c:auto val="1"/>
        <c:lblAlgn val="r"/>
        <c:lblOffset val="100"/>
      </c:catAx>
      <c:valAx>
        <c:axId val="14880294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880140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13.612167300380229</c:v>
                </c:pt>
                <c:pt idx="1">
                  <c:v>18.181818181818194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98-4633-8E48-2C902E6AE2D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7035512235956879E-2"/>
                  <c:y val="1.950401295066460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98-4633-8E48-2C902E6AE2DB}"/>
                </c:ext>
              </c:extLst>
            </c:dLbl>
            <c:dLbl>
              <c:idx val="1"/>
              <c:layout>
                <c:manualLayout>
                  <c:x val="2.1785595432915815E-3"/>
                  <c:y val="2.9256019425996926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98-4633-8E48-2C902E6AE2DB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98-4633-8E48-2C902E6AE2DB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98-4633-8E48-2C902E6AE2D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98-4633-8E48-2C902E6AE2D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49.125475285171134</c:v>
                </c:pt>
                <c:pt idx="1">
                  <c:v>40.106951871657756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98-4633-8E48-2C902E6AE2D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32.395437262357405</c:v>
                </c:pt>
                <c:pt idx="1">
                  <c:v>36.898395721925162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998-4633-8E48-2C902E6AE2D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1.8820009812094959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98-4633-8E48-2C902E6AE2D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4.8669201520912546</c:v>
                </c:pt>
                <c:pt idx="1">
                  <c:v>4.8128342245989266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998-4633-8E48-2C902E6AE2DB}"/>
            </c:ext>
          </c:extLst>
        </c:ser>
        <c:gapWidth val="70"/>
        <c:overlap val="100"/>
        <c:axId val="148765312"/>
        <c:axId val="148844928"/>
      </c:barChart>
      <c:catAx>
        <c:axId val="148765312"/>
        <c:scaling>
          <c:orientation val="maxMin"/>
        </c:scaling>
        <c:delete val="1"/>
        <c:axPos val="l"/>
        <c:numFmt formatCode="General" sourceLinked="0"/>
        <c:tickLblPos val="none"/>
        <c:crossAx val="148844928"/>
        <c:crosses val="autoZero"/>
        <c:auto val="1"/>
        <c:lblAlgn val="r"/>
        <c:lblOffset val="100"/>
      </c:catAx>
      <c:valAx>
        <c:axId val="1488449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876531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13.385826771653544</c:v>
                </c:pt>
                <c:pt idx="1">
                  <c:v>14.346439957492036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A9-4055-BD89-0A0BEC803F4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9-4055-BD89-0A0BEC803F4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49.803149606299201</c:v>
                </c:pt>
                <c:pt idx="1">
                  <c:v>47.608926673751327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A9-4055-BD89-0A0BEC803F4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-2.8321274062790551E-2"/>
                  <c:y val="6.8429174094083312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A9-4055-BD89-0A0BEC803F4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31.889763779527552</c:v>
                </c:pt>
                <c:pt idx="1">
                  <c:v>33.262486716259303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A9-4055-BD89-0A0BEC803F4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4.921259842519687</c:v>
                </c:pt>
                <c:pt idx="1">
                  <c:v>4.7821466524973415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A9-4055-BD89-0A0BEC803F42}"/>
            </c:ext>
          </c:extLst>
        </c:ser>
        <c:gapWidth val="70"/>
        <c:overlap val="100"/>
        <c:axId val="148928000"/>
        <c:axId val="148929536"/>
      </c:barChart>
      <c:catAx>
        <c:axId val="148928000"/>
        <c:scaling>
          <c:orientation val="maxMin"/>
        </c:scaling>
        <c:delete val="1"/>
        <c:axPos val="l"/>
        <c:numFmt formatCode="General" sourceLinked="0"/>
        <c:tickLblPos val="none"/>
        <c:crossAx val="148929536"/>
        <c:crosses val="autoZero"/>
        <c:auto val="1"/>
        <c:lblAlgn val="r"/>
        <c:lblOffset val="100"/>
      </c:catAx>
      <c:valAx>
        <c:axId val="1489295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892800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B3-4955-9FA9-B210AC398B22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B3-4955-9FA9-B210AC398B22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B3-4955-9FA9-B210AC398B2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B3-4955-9FA9-B210AC398B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B3-4955-9FA9-B210AC398B22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B3-4955-9FA9-B210AC398B22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B3-4955-9FA9-B210AC398B2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B3-4955-9FA9-B210AC398B2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32.800000000000004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B3-4955-9FA9-B210AC398B2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3B3-4955-9FA9-B210AC398B22}"/>
            </c:ext>
          </c:extLst>
        </c:ser>
        <c:gapWidth val="70"/>
        <c:overlap val="100"/>
        <c:axId val="149072128"/>
        <c:axId val="149086208"/>
      </c:barChart>
      <c:catAx>
        <c:axId val="149072128"/>
        <c:scaling>
          <c:orientation val="maxMin"/>
        </c:scaling>
        <c:delete val="1"/>
        <c:axPos val="l"/>
        <c:numFmt formatCode="General" sourceLinked="0"/>
        <c:tickLblPos val="none"/>
        <c:crossAx val="149086208"/>
        <c:crosses val="autoZero"/>
        <c:auto val="1"/>
        <c:lblAlgn val="r"/>
        <c:lblOffset val="100"/>
      </c:catAx>
      <c:valAx>
        <c:axId val="14908620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072128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4-4BC1-9806-DAFEC36C9619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4-4BC1-9806-DAFEC36C9619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D4-4BC1-9806-DAFEC36C96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16.479999999999993</c:v>
                </c:pt>
                <c:pt idx="1">
                  <c:v>11.55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D4-4BC1-9806-DAFEC36C96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4-4BC1-9806-DAFEC36C9619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4-4BC1-9806-DAFEC36C961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D4-4BC1-9806-DAFEC36C96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47.230000000000011</c:v>
                </c:pt>
                <c:pt idx="1">
                  <c:v>49.52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D4-4BC1-9806-DAFEC36C961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31.02</c:v>
                </c:pt>
                <c:pt idx="1">
                  <c:v>34.53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D4-4BC1-9806-DAFEC36C961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5.26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D4-4BC1-9806-DAFEC36C9619}"/>
            </c:ext>
          </c:extLst>
        </c:ser>
        <c:gapWidth val="70"/>
        <c:overlap val="100"/>
        <c:axId val="149257216"/>
        <c:axId val="149287680"/>
      </c:barChart>
      <c:catAx>
        <c:axId val="149257216"/>
        <c:scaling>
          <c:orientation val="maxMin"/>
        </c:scaling>
        <c:delete val="1"/>
        <c:axPos val="l"/>
        <c:numFmt formatCode="General" sourceLinked="0"/>
        <c:tickLblPos val="none"/>
        <c:crossAx val="149287680"/>
        <c:crosses val="autoZero"/>
        <c:auto val="1"/>
        <c:lblAlgn val="r"/>
        <c:lblOffset val="100"/>
      </c:catAx>
      <c:valAx>
        <c:axId val="14928768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25721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6.5356786298747431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4C-4D8B-8F11-D9AA7C00D20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5.6213017751479288</c:v>
                </c:pt>
                <c:pt idx="1">
                  <c:v>4.2975206611570247</c:v>
                </c:pt>
                <c:pt idx="2">
                  <c:v>7.5098814229249014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4C-4D8B-8F11-D9AA7C00D20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4C-4D8B-8F11-D9AA7C00D20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22.781065088757391</c:v>
                </c:pt>
                <c:pt idx="1">
                  <c:v>25.289256198347104</c:v>
                </c:pt>
                <c:pt idx="2">
                  <c:v>27.865612648221322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4C-4D8B-8F11-D9AA7C00D20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51.479289940828401</c:v>
                </c:pt>
                <c:pt idx="1">
                  <c:v>55.371900826446257</c:v>
                </c:pt>
                <c:pt idx="2">
                  <c:v>47.430830039525709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4C-4D8B-8F11-D9AA7C00D20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20.118343195266274</c:v>
                </c:pt>
                <c:pt idx="1">
                  <c:v>15.041322314049584</c:v>
                </c:pt>
                <c:pt idx="2">
                  <c:v>17.193675889328063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4C-4D8B-8F11-D9AA7C00D207}"/>
            </c:ext>
          </c:extLst>
        </c:ser>
        <c:gapWidth val="70"/>
        <c:overlap val="100"/>
        <c:axId val="149587456"/>
        <c:axId val="149588992"/>
      </c:barChart>
      <c:catAx>
        <c:axId val="149587456"/>
        <c:scaling>
          <c:orientation val="maxMin"/>
        </c:scaling>
        <c:delete val="1"/>
        <c:axPos val="l"/>
        <c:numFmt formatCode="General" sourceLinked="0"/>
        <c:tickLblPos val="none"/>
        <c:crossAx val="149588992"/>
        <c:crosses val="autoZero"/>
        <c:auto val="1"/>
        <c:lblAlgn val="r"/>
        <c:lblOffset val="100"/>
      </c:catAx>
      <c:valAx>
        <c:axId val="14958899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58745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5.6273764258555117</c:v>
                </c:pt>
                <c:pt idx="1">
                  <c:v>7.4866310160427814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CC-47DD-B43A-5BEADB1430C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C-47DD-B43A-5BEADB1430C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25.019011406844111</c:v>
                </c:pt>
                <c:pt idx="1">
                  <c:v>29.411764705882355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CC-47DD-B43A-5BEADB1430C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52.471482889733828</c:v>
                </c:pt>
                <c:pt idx="1">
                  <c:v>45.989304812834227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CC-47DD-B43A-5BEADB1430C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16.88212927756652</c:v>
                </c:pt>
                <c:pt idx="1">
                  <c:v>17.11229946524065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CC-47DD-B43A-5BEADB1430CB}"/>
            </c:ext>
          </c:extLst>
        </c:ser>
        <c:gapWidth val="70"/>
        <c:overlap val="100"/>
        <c:axId val="149721856"/>
        <c:axId val="149723392"/>
      </c:barChart>
      <c:catAx>
        <c:axId val="149721856"/>
        <c:scaling>
          <c:orientation val="maxMin"/>
        </c:scaling>
        <c:delete val="1"/>
        <c:axPos val="l"/>
        <c:numFmt formatCode="General" sourceLinked="0"/>
        <c:tickLblPos val="none"/>
        <c:crossAx val="149723392"/>
        <c:crosses val="autoZero"/>
        <c:auto val="1"/>
        <c:lblAlgn val="r"/>
        <c:lblOffset val="100"/>
      </c:catAx>
      <c:valAx>
        <c:axId val="14972339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72185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3571190865831664E-3"/>
                  <c:y val="1.368583481881666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E0-4E1D-B58E-C3AD3DC31778}"/>
                </c:ext>
              </c:extLst>
            </c:dLbl>
            <c:dLbl>
              <c:idx val="1"/>
              <c:layout>
                <c:manualLayout>
                  <c:x val="4.357119086583163E-3"/>
                  <c:y val="1.368583481881666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0-4E1D-B58E-C3AD3DC3177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4.921259842519687</c:v>
                </c:pt>
                <c:pt idx="1">
                  <c:v>6.1636556854410198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E0-4E1D-B58E-C3AD3DC317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0-4E1D-B58E-C3AD3DC3177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22.834645669291337</c:v>
                </c:pt>
                <c:pt idx="1">
                  <c:v>27.098831030818278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E0-4E1D-B58E-C3AD3DC3177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55.314960629921245</c:v>
                </c:pt>
                <c:pt idx="1">
                  <c:v>49.734325185972367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E0-4E1D-B58E-C3AD3DC3177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16.929133858267701</c:v>
                </c:pt>
                <c:pt idx="1">
                  <c:v>17.003188097768327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E0-4E1D-B58E-C3AD3DC31778}"/>
            </c:ext>
          </c:extLst>
        </c:ser>
        <c:gapWidth val="70"/>
        <c:overlap val="100"/>
        <c:axId val="149680128"/>
        <c:axId val="149681664"/>
      </c:barChart>
      <c:catAx>
        <c:axId val="149680128"/>
        <c:scaling>
          <c:orientation val="maxMin"/>
        </c:scaling>
        <c:delete val="1"/>
        <c:axPos val="l"/>
        <c:numFmt formatCode="General" sourceLinked="0"/>
        <c:tickLblPos val="none"/>
        <c:crossAx val="149681664"/>
        <c:crosses val="autoZero"/>
        <c:auto val="1"/>
        <c:lblAlgn val="r"/>
        <c:lblOffset val="100"/>
      </c:catAx>
      <c:valAx>
        <c:axId val="14968166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68012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0733059555299367"/>
          <c:h val="0.11554608191656435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D-433C-BEAD-CBAFC4A21AF2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D-433C-BEAD-CBAFC4A21AF2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AD-433C-BEAD-CBAFC4A21AF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AD-433C-BEAD-CBAFC4A21AF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AD-433C-BEAD-CBAFC4A21AF2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AD-433C-BEAD-CBAFC4A21AF2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AD-433C-BEAD-CBAFC4A21AF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7AD-433C-BEAD-CBAFC4A21AF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AD-433C-BEAD-CBAFC4A21AF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9.454605337642424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AD-433C-BEAD-CBAFC4A21AF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7AD-433C-BEAD-CBAFC4A21AF2}"/>
            </c:ext>
          </c:extLst>
        </c:ser>
        <c:gapWidth val="70"/>
        <c:overlap val="100"/>
        <c:axId val="149906560"/>
        <c:axId val="149908096"/>
      </c:barChart>
      <c:catAx>
        <c:axId val="149906560"/>
        <c:scaling>
          <c:orientation val="maxMin"/>
        </c:scaling>
        <c:delete val="1"/>
        <c:axPos val="l"/>
        <c:numFmt formatCode="General" sourceLinked="0"/>
        <c:tickLblPos val="none"/>
        <c:crossAx val="149908096"/>
        <c:crosses val="autoZero"/>
        <c:auto val="1"/>
        <c:lblAlgn val="r"/>
        <c:lblOffset val="100"/>
      </c:catAx>
      <c:valAx>
        <c:axId val="14990809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90656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4340884414839146"/>
          <c:y val="0.10955675674595623"/>
          <c:w val="0.65659115585160854"/>
          <c:h val="0.80655706095649971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Coordinador</c:v>
                </c:pt>
                <c:pt idx="1">
                  <c:v>Jefe de unidad</c:v>
                </c:pt>
                <c:pt idx="2">
                  <c:v>Médico adjunto</c:v>
                </c:pt>
                <c:pt idx="3">
                  <c:v>Médico residente</c:v>
                </c:pt>
                <c:pt idx="4">
                  <c:v>Otras situaciones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3.4506556245686659</c:v>
                </c:pt>
                <c:pt idx="1">
                  <c:v>6.1421670117322291</c:v>
                </c:pt>
                <c:pt idx="2">
                  <c:v>72.394755003450626</c:v>
                </c:pt>
                <c:pt idx="3">
                  <c:v>13.595583160800553</c:v>
                </c:pt>
                <c:pt idx="4">
                  <c:v>4.4168391994478968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6-4194-826C-9D2CB6AD25DC}"/>
            </c:ext>
          </c:extLst>
        </c:ser>
        <c:gapWidth val="50"/>
        <c:axId val="127808640"/>
        <c:axId val="127810176"/>
      </c:barChart>
      <c:catAx>
        <c:axId val="127808640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es-ES"/>
          </a:p>
        </c:txPr>
        <c:crossAx val="127810176"/>
        <c:crosses val="autoZero"/>
        <c:auto val="1"/>
        <c:lblAlgn val="ctr"/>
        <c:lblOffset val="100"/>
      </c:catAx>
      <c:valAx>
        <c:axId val="127810176"/>
        <c:scaling>
          <c:orientation val="minMax"/>
          <c:max val="100"/>
        </c:scaling>
        <c:delete val="1"/>
        <c:axPos val="t"/>
        <c:numFmt formatCode="####.0" sourceLinked="1"/>
        <c:tickLblPos val="none"/>
        <c:crossAx val="127808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1.089492828220438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33-4FD1-B9D2-18BF2AFC943D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33-4FD1-B9D2-18BF2AFC943D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33-4FD1-B9D2-18BF2AFC943D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33-4FD1-B9D2-18BF2AFC943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7.76</c:v>
                </c:pt>
                <c:pt idx="1">
                  <c:v>3.71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33-4FD1-B9D2-18BF2AFC943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33-4FD1-B9D2-18BF2AFC943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33-4FD1-B9D2-18BF2AFC943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33-4FD1-B9D2-18BF2AFC943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27.419999999999995</c:v>
                </c:pt>
                <c:pt idx="1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33-4FD1-B9D2-18BF2AFC943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48.61</c:v>
                </c:pt>
                <c:pt idx="1">
                  <c:v>54.75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933-4FD1-B9D2-18BF2AFC943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8.3813739619792731E-4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33-4FD1-B9D2-18BF2AFC943D}"/>
                </c:ext>
              </c:extLst>
            </c:dLbl>
            <c:dLbl>
              <c:idx val="1"/>
              <c:layout>
                <c:manualLayout>
                  <c:x val="4.5297165602909886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33-4FD1-B9D2-18BF2AFC943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16.2</c:v>
                </c:pt>
                <c:pt idx="1">
                  <c:v>17.739999999999991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33-4FD1-B9D2-18BF2AFC943D}"/>
            </c:ext>
          </c:extLst>
        </c:ser>
        <c:gapWidth val="70"/>
        <c:overlap val="100"/>
        <c:axId val="149875712"/>
        <c:axId val="149963520"/>
      </c:barChart>
      <c:catAx>
        <c:axId val="149875712"/>
        <c:scaling>
          <c:orientation val="maxMin"/>
        </c:scaling>
        <c:delete val="1"/>
        <c:axPos val="l"/>
        <c:numFmt formatCode="General" sourceLinked="0"/>
        <c:tickLblPos val="none"/>
        <c:crossAx val="149963520"/>
        <c:crosses val="autoZero"/>
        <c:auto val="1"/>
        <c:lblAlgn val="r"/>
        <c:lblOffset val="100"/>
      </c:catAx>
      <c:valAx>
        <c:axId val="14996352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49875712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9-4265-977C-F2A13A800CFA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D9-4265-977C-F2A13A800CFA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9-4265-977C-F2A13A800CF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P2. La amenaza de denuncia/demanda judicial condiciona la práctica de una gran parte de los médicos de urgencias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 formatCode="####.0">
                  <c:v>36.024844720496894</c:v>
                </c:pt>
                <c:pt idx="1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D9-4265-977C-F2A13A800C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9-4265-977C-F2A13A800CFA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9-4265-977C-F2A13A800CF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P2. La amenaza de denuncia/demanda judicial condiciona la práctica de una gran parte de los médicos de urgencias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 formatCode="####.0">
                  <c:v>52.657004830917877</c:v>
                </c:pt>
                <c:pt idx="1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D9-4265-977C-F2A13A800CF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P2. La amenaza de denuncia/demanda judicial condiciona la práctica de una gran parte de los médicos de urgencias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 formatCode="####.0">
                  <c:v>10.973084886128371</c:v>
                </c:pt>
                <c:pt idx="1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D9-4265-977C-F2A13A800CF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P2. La amenaza de denuncia/demanda judicial condiciona la práctica de una gran parte de los médicos de urgencias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 formatCode="####.0">
                  <c:v>0.34506556245686681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2D9-4265-977C-F2A13A800CFA}"/>
            </c:ext>
          </c:extLst>
        </c:ser>
        <c:gapWidth val="70"/>
        <c:overlap val="100"/>
        <c:axId val="150043648"/>
        <c:axId val="150057728"/>
      </c:barChart>
      <c:catAx>
        <c:axId val="150043648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50057728"/>
        <c:crosses val="autoZero"/>
        <c:auto val="1"/>
        <c:lblAlgn val="r"/>
        <c:lblOffset val="100"/>
      </c:catAx>
      <c:valAx>
        <c:axId val="1500577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04364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8918004897538343"/>
          <c:w val="0.98530730474502937"/>
          <c:h val="6.9527369138143752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1F-4C39-AB1D-B302677276E6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1F-4C39-AB1D-B302677276E6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1F-4C39-AB1D-B302677276E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P3. Se realizan pruebas diagnósticas en los servicios de urgencias de utilidad dudosa, por prevención ante posibles problemas legales con los pacientes</c:v>
                </c:pt>
                <c:pt idx="1">
                  <c:v>P12. En la atención de urgencia realizo pruebas diagnósticas, de las que podría prescindir, para evitar un posible problema legal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 formatCode="####.0">
                  <c:v>40.9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1F-4C39-AB1D-B302677276E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1F-4C39-AB1D-B302677276E6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1F-4C39-AB1D-B302677276E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P3. Se realizan pruebas diagnósticas en los servicios de urgencias de utilidad dudosa, por prevención ante posibles problemas legales con los pacientes</c:v>
                </c:pt>
                <c:pt idx="1">
                  <c:v>P12. En la atención de urgencia realizo pruebas diagnósticas, de las que podría prescindir, para evitar un posible problema legal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 formatCode="####.0">
                  <c:v>48.9</c:v>
                </c:pt>
                <c:pt idx="1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1F-4C39-AB1D-B302677276E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P3. Se realizan pruebas diagnósticas en los servicios de urgencias de utilidad dudosa, por prevención ante posibles problemas legales con los pacientes</c:v>
                </c:pt>
                <c:pt idx="1">
                  <c:v>P12. En la atención de urgencia realizo pruebas diagnósticas, de las que podría prescindir, para evitar un posible problema legal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 formatCode="####.0">
                  <c:v>9.9</c:v>
                </c:pt>
                <c:pt idx="1">
                  <c:v>32.800000000000004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1F-4C39-AB1D-B302677276E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P3. Se realizan pruebas diagnósticas en los servicios de urgencias de utilidad dudosa, por prevención ante posibles problemas legales con los pacientes</c:v>
                </c:pt>
                <c:pt idx="1">
                  <c:v>P12. En la atención de urgencia realizo pruebas diagnósticas, de las que podría prescindir, para evitar un posible problema legal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 formatCode="####.0">
                  <c:v>0.3000000000000001</c:v>
                </c:pt>
                <c:pt idx="1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1F-4C39-AB1D-B302677276E6}"/>
            </c:ext>
          </c:extLst>
        </c:ser>
        <c:gapWidth val="70"/>
        <c:overlap val="100"/>
        <c:axId val="150123264"/>
        <c:axId val="150124800"/>
      </c:barChart>
      <c:catAx>
        <c:axId val="150123264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50124800"/>
        <c:crosses val="autoZero"/>
        <c:auto val="1"/>
        <c:lblAlgn val="r"/>
        <c:lblOffset val="100"/>
      </c:catAx>
      <c:valAx>
        <c:axId val="15012480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12326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88434144168898809"/>
          <c:w val="0.98530730474502937"/>
          <c:h val="7.6986379332887253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4-4A1D-A476-9CC764EDF86D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4-4A1D-A476-9CC764EDF86D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4-4A1D-A476-9CC764EDF86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P4. Se alargan de forma innecesaria los tiempos de estancia de los pacientes ya diagnosticados por prevención ante posibles problemas legales</c:v>
                </c:pt>
                <c:pt idx="1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Hoja1!$B$2:$B$3</c:f>
              <c:numCache>
                <c:formatCode>####.0</c:formatCode>
                <c:ptCount val="2"/>
                <c:pt idx="0">
                  <c:v>18.288474810213927</c:v>
                </c:pt>
                <c:pt idx="1">
                  <c:v>5.728088336783987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54-4A1D-A476-9CC764EDF86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4-4A1D-A476-9CC764EDF86D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4-4A1D-A476-9CC764EDF86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P4. Se alargan de forma innecesaria los tiempos de estancia de los pacientes ya diagnosticados por prevención ante posibles problemas legales</c:v>
                </c:pt>
                <c:pt idx="1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Hoja1!$C$2:$C$3</c:f>
              <c:numCache>
                <c:formatCode>####.0</c:formatCode>
                <c:ptCount val="2"/>
                <c:pt idx="0">
                  <c:v>44.720496894409969</c:v>
                </c:pt>
                <c:pt idx="1">
                  <c:v>25.603864734299531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54-4A1D-A476-9CC764EDF86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P4. Se alargan de forma innecesaria los tiempos de estancia de los pacientes ya diagnosticados por prevención ante posibles problemas legales</c:v>
                </c:pt>
                <c:pt idx="1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Hoja1!$D$2:$D$3</c:f>
              <c:numCache>
                <c:formatCode>####.0</c:formatCode>
                <c:ptCount val="2"/>
                <c:pt idx="0">
                  <c:v>34.644582470669413</c:v>
                </c:pt>
                <c:pt idx="1">
                  <c:v>51.690821256038646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554-4A1D-A476-9CC764EDF86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4.1851311817837938E-4"/>
                  <c:y val="8.1394915324026643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54-4A1D-A476-9CC764EDF86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P4. Se alargan de forma innecesaria los tiempos de estancia de los pacientes ya diagnosticados por prevención ante posibles problemas legales</c:v>
                </c:pt>
                <c:pt idx="1">
                  <c:v>P13. Alargo la estancia de los pacientes en los servicios de urgencia como forma de evitar un posible problema legal motivado por un alta prematura</c:v>
                </c:pt>
              </c:strCache>
            </c:strRef>
          </c:cat>
          <c:val>
            <c:numRef>
              <c:f>Hoja1!$E$2:$E$3</c:f>
              <c:numCache>
                <c:formatCode>####.0</c:formatCode>
                <c:ptCount val="2"/>
                <c:pt idx="0">
                  <c:v>2.3464458247066928</c:v>
                </c:pt>
                <c:pt idx="1">
                  <c:v>16.977225672877839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54-4A1D-A476-9CC764EDF86D}"/>
            </c:ext>
          </c:extLst>
        </c:ser>
        <c:gapWidth val="70"/>
        <c:overlap val="100"/>
        <c:axId val="150291968"/>
        <c:axId val="150293504"/>
      </c:barChart>
      <c:catAx>
        <c:axId val="150291968"/>
        <c:scaling>
          <c:orientation val="maxMin"/>
        </c:scaling>
        <c:axPos val="l"/>
        <c:numFmt formatCode="General" sourceLinked="0"/>
        <c:tickLblPos val="none"/>
        <c:spPr>
          <a:ln>
            <a:solidFill>
              <a:schemeClr val="bg1"/>
            </a:solidFill>
          </a:ln>
        </c:spPr>
        <c:txPr>
          <a:bodyPr anchor="ctr" anchorCtr="0"/>
          <a:lstStyle/>
          <a:p>
            <a:pPr algn="just">
              <a:defRPr sz="1050"/>
            </a:pPr>
            <a:endParaRPr lang="es-ES"/>
          </a:p>
        </c:txPr>
        <c:crossAx val="150293504"/>
        <c:crosses val="autoZero"/>
        <c:auto val="1"/>
        <c:lblAlgn val="r"/>
        <c:lblOffset val="100"/>
      </c:catAx>
      <c:valAx>
        <c:axId val="15029350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29196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6.440988482796243E-3"/>
          <c:y val="0.87546189380480255"/>
          <c:w val="0.98530730474502937"/>
          <c:h val="8.586592721707284E-2"/>
        </c:manualLayout>
      </c:layout>
      <c:txPr>
        <a:bodyPr/>
        <a:lstStyle/>
        <a:p>
          <a:pPr>
            <a:defRPr sz="9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2.5700783246291214E-2"/>
          <c:y val="2.5457348334311566E-3"/>
          <c:w val="0.97429926808690925"/>
          <c:h val="0.82336560095235556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F5A91F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E47C0A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48-4E53-8031-A26F923CF789}"/>
              </c:ext>
            </c:extLst>
          </c:dPt>
          <c:dPt>
            <c:idx val="1"/>
            <c:spPr>
              <a:solidFill>
                <a:srgbClr val="E47C0A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48-4E53-8031-A26F923CF789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1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Hoja1!$B$2:$B$3</c:f>
              <c:numCache>
                <c:formatCode>####.0</c:formatCode>
                <c:ptCount val="2"/>
                <c:pt idx="0">
                  <c:v>15.527950310559007</c:v>
                </c:pt>
                <c:pt idx="1">
                  <c:v>2.0013802622498282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48-4E53-8031-A26F923CF78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numFmt formatCode="0.0\%" sourceLinked="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dLbl>
              <c:idx val="1"/>
              <c:layout>
                <c:manualLayout>
                  <c:x val="2.3935704551232867E-2"/>
                  <c:y val="-2.6874266919793485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48-4E53-8031-A26F923CF78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48-4E53-8031-A26F923CF78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1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Hoja1!$C$2:$C$3</c:f>
              <c:numCache>
                <c:formatCode>####.0</c:formatCode>
                <c:ptCount val="2"/>
                <c:pt idx="0">
                  <c:v>10.904071773636991</c:v>
                </c:pt>
                <c:pt idx="1">
                  <c:v>2.4154589371980659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48-4E53-8031-A26F923CF78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19,2%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48-4E53-8031-A26F923CF78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1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Hoja1!$D$2:$D$3</c:f>
              <c:numCache>
                <c:formatCode>####.0</c:formatCode>
                <c:ptCount val="2"/>
                <c:pt idx="0">
                  <c:v>28.019323671497585</c:v>
                </c:pt>
                <c:pt idx="1">
                  <c:v>19.185645272601782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D48-4E53-8031-A26F923CF78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P14. Ahora nos gustaría que nos indicara si ha recibido usted alguna reclamación de algún paciente ante los servicios de atención al paciente o ante los servicios de inspección sanitaria, debido a su ejercicio profesional</c:v>
                </c:pt>
                <c:pt idx="1">
                  <c:v>P15. ¿En alguna ocasión ha recibido alguna denuncia o demanda por un paciente ante los tribunales?</c:v>
                </c:pt>
              </c:strCache>
            </c:strRef>
          </c:cat>
          <c:val>
            <c:numRef>
              <c:f>Hoja1!$E$2:$E$3</c:f>
              <c:numCache>
                <c:formatCode>####.0</c:formatCode>
                <c:ptCount val="2"/>
                <c:pt idx="0">
                  <c:v>45.54865424430642</c:v>
                </c:pt>
                <c:pt idx="1">
                  <c:v>76.397515527950304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D48-4E53-8031-A26F923CF789}"/>
            </c:ext>
          </c:extLst>
        </c:ser>
        <c:dLbls>
          <c:showVal val="1"/>
        </c:dLbls>
        <c:gapWidth val="149"/>
        <c:overlap val="100"/>
        <c:axId val="150260352"/>
        <c:axId val="150270336"/>
      </c:barChart>
      <c:catAx>
        <c:axId val="150260352"/>
        <c:scaling>
          <c:orientation val="maxMin"/>
        </c:scaling>
        <c:delete val="1"/>
        <c:axPos val="l"/>
        <c:numFmt formatCode="General" sourceLinked="0"/>
        <c:tickLblPos val="none"/>
        <c:crossAx val="150270336"/>
        <c:crosses val="autoZero"/>
        <c:auto val="1"/>
        <c:lblAlgn val="r"/>
        <c:lblOffset val="100"/>
      </c:catAx>
      <c:valAx>
        <c:axId val="15027033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260352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816984587479448"/>
          <c:y val="0.85842815511674853"/>
          <c:w val="0.61348737372737916"/>
          <c:h val="6.942435821473053E-2"/>
        </c:manualLayout>
      </c:layout>
      <c:txPr>
        <a:bodyPr/>
        <a:lstStyle/>
        <a:p>
          <a:pPr>
            <a:defRPr sz="10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6.5356786298747431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9F-44EA-A139-EBE5A610370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5.0295857988165675</c:v>
                </c:pt>
                <c:pt idx="1">
                  <c:v>14.380165289256199</c:v>
                </c:pt>
                <c:pt idx="2">
                  <c:v>23.913043478260864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9F-44EA-A139-EBE5A610370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F-44EA-A139-EBE5A610370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6.8047337278106506</c:v>
                </c:pt>
                <c:pt idx="1">
                  <c:v>11.404958677685952</c:v>
                </c:pt>
                <c:pt idx="2">
                  <c:v>13.043478260869565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9F-44EA-A139-EBE5A610370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24.556213017751478</c:v>
                </c:pt>
                <c:pt idx="1">
                  <c:v>30.578512396694212</c:v>
                </c:pt>
                <c:pt idx="2">
                  <c:v>27.272727272727249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9F-44EA-A139-EBE5A610370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63.609467455621278</c:v>
                </c:pt>
                <c:pt idx="1">
                  <c:v>43.636363636363626</c:v>
                </c:pt>
                <c:pt idx="2">
                  <c:v>35.770750988142289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9F-44EA-A139-EBE5A610370C}"/>
            </c:ext>
          </c:extLst>
        </c:ser>
        <c:gapWidth val="70"/>
        <c:overlap val="100"/>
        <c:axId val="150753664"/>
        <c:axId val="150755200"/>
      </c:barChart>
      <c:catAx>
        <c:axId val="150753664"/>
        <c:scaling>
          <c:orientation val="maxMin"/>
        </c:scaling>
        <c:delete val="1"/>
        <c:axPos val="l"/>
        <c:numFmt formatCode="General" sourceLinked="0"/>
        <c:tickLblPos val="none"/>
        <c:crossAx val="150755200"/>
        <c:crosses val="autoZero"/>
        <c:auto val="1"/>
        <c:lblAlgn val="r"/>
        <c:lblOffset val="100"/>
      </c:catAx>
      <c:valAx>
        <c:axId val="15075520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75366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15.513307984790869</c:v>
                </c:pt>
                <c:pt idx="1">
                  <c:v>16.042780748663091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71-4C3F-B7E1-6FAEDCE28D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71-4C3F-B7E1-6FAEDCE28D7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10.874524714828901</c:v>
                </c:pt>
                <c:pt idx="1">
                  <c:v>11.764705882352942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71-4C3F-B7E1-6FAEDCE28D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27.604562737642592</c:v>
                </c:pt>
                <c:pt idx="1">
                  <c:v>33.68983957219249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71-4C3F-B7E1-6FAEDCE28D7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46.007604562737612</c:v>
                </c:pt>
                <c:pt idx="1">
                  <c:v>38.502673796791441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71-4C3F-B7E1-6FAEDCE28D7E}"/>
            </c:ext>
          </c:extLst>
        </c:ser>
        <c:gapWidth val="70"/>
        <c:overlap val="100"/>
        <c:axId val="150798336"/>
        <c:axId val="150799872"/>
      </c:barChart>
      <c:catAx>
        <c:axId val="150798336"/>
        <c:scaling>
          <c:orientation val="maxMin"/>
        </c:scaling>
        <c:delete val="1"/>
        <c:axPos val="l"/>
        <c:numFmt formatCode="General" sourceLinked="0"/>
        <c:tickLblPos val="none"/>
        <c:crossAx val="150799872"/>
        <c:crosses val="autoZero"/>
        <c:auto val="1"/>
        <c:lblAlgn val="r"/>
        <c:lblOffset val="100"/>
      </c:catAx>
      <c:valAx>
        <c:axId val="15079987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79833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3571190865831664E-3"/>
                  <c:y val="1.368583481881666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6-42DF-A9FC-103C1CE7D0CB}"/>
                </c:ext>
              </c:extLst>
            </c:dLbl>
            <c:dLbl>
              <c:idx val="1"/>
              <c:layout>
                <c:manualLayout>
                  <c:x val="4.357119086583163E-3"/>
                  <c:y val="1.368583481881666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6-42DF-A9FC-103C1CE7D0C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15.551181102362206</c:v>
                </c:pt>
                <c:pt idx="1">
                  <c:v>15.515409139213606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D6-42DF-A9FC-103C1CE7D0C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D6-42DF-A9FC-103C1CE7D0C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9.8425196850393704</c:v>
                </c:pt>
                <c:pt idx="1">
                  <c:v>11.47715196599362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D6-42DF-A9FC-103C1CE7D0C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25</c:v>
                </c:pt>
                <c:pt idx="1">
                  <c:v>29.649309245483529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D6-42DF-A9FC-103C1CE7D0C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49.606299212598422</c:v>
                </c:pt>
                <c:pt idx="1">
                  <c:v>43.358129649309248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D6-42DF-A9FC-103C1CE7D0CB}"/>
            </c:ext>
          </c:extLst>
        </c:ser>
        <c:gapWidth val="70"/>
        <c:overlap val="100"/>
        <c:axId val="150850560"/>
        <c:axId val="150979328"/>
      </c:barChart>
      <c:catAx>
        <c:axId val="150850560"/>
        <c:scaling>
          <c:orientation val="maxMin"/>
        </c:scaling>
        <c:delete val="1"/>
        <c:axPos val="l"/>
        <c:numFmt formatCode="General" sourceLinked="0"/>
        <c:tickLblPos val="none"/>
        <c:crossAx val="150979328"/>
        <c:crosses val="autoZero"/>
        <c:auto val="1"/>
        <c:lblAlgn val="r"/>
        <c:lblOffset val="100"/>
      </c:catAx>
      <c:valAx>
        <c:axId val="150979328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085056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1492570597337031"/>
          <c:h val="0.16768911257625579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8-44C7-92D5-1FD71A4645BE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8-44C7-92D5-1FD71A4645BE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78-44C7-92D5-1FD71A4645B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8-44C7-92D5-1FD71A4645B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78-44C7-92D5-1FD71A4645BE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78-44C7-92D5-1FD71A4645B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78-44C7-92D5-1FD71A4645B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78-44C7-92D5-1FD71A4645B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78-44C7-92D5-1FD71A4645B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9.454605337642424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78-44C7-92D5-1FD71A4645B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378-44C7-92D5-1FD71A4645BE}"/>
            </c:ext>
          </c:extLst>
        </c:ser>
        <c:gapWidth val="70"/>
        <c:overlap val="100"/>
        <c:axId val="151078016"/>
        <c:axId val="151079552"/>
      </c:barChart>
      <c:catAx>
        <c:axId val="151078016"/>
        <c:scaling>
          <c:orientation val="maxMin"/>
        </c:scaling>
        <c:delete val="1"/>
        <c:axPos val="l"/>
        <c:numFmt formatCode="General" sourceLinked="0"/>
        <c:tickLblPos val="none"/>
        <c:crossAx val="151079552"/>
        <c:crosses val="autoZero"/>
        <c:auto val="1"/>
        <c:lblAlgn val="r"/>
        <c:lblOffset val="100"/>
      </c:catAx>
      <c:valAx>
        <c:axId val="15107955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107801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8-437B-BA32-9B0F697D079B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8-437B-BA32-9B0F697D079B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E8-437B-BA32-9B0F697D079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18.979999999999993</c:v>
                </c:pt>
                <c:pt idx="1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E8-437B-BA32-9B0F697D079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E8-437B-BA32-9B0F697D079B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E8-437B-BA32-9B0F697D079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E8-437B-BA32-9B0F697D079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12.33</c:v>
                </c:pt>
                <c:pt idx="1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E8-437B-BA32-9B0F697D079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27.7</c:v>
                </c:pt>
                <c:pt idx="1">
                  <c:v>28.34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E8-437B-BA32-9B0F697D079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6810445405257002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E8-437B-BA32-9B0F697D079B}"/>
                </c:ext>
              </c:extLst>
            </c:dLbl>
            <c:dLbl>
              <c:idx val="1"/>
              <c:layout>
                <c:manualLayout>
                  <c:x val="1.0193878251321202E-2"/>
                  <c:y val="-1.565250188584360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E8-437B-BA32-9B0F697D079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41</c:v>
                </c:pt>
                <c:pt idx="1">
                  <c:v>50.07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4E8-437B-BA32-9B0F697D079B}"/>
            </c:ext>
          </c:extLst>
        </c:ser>
        <c:gapWidth val="70"/>
        <c:overlap val="100"/>
        <c:axId val="151189760"/>
        <c:axId val="151220224"/>
      </c:barChart>
      <c:catAx>
        <c:axId val="151189760"/>
        <c:scaling>
          <c:orientation val="maxMin"/>
        </c:scaling>
        <c:delete val="1"/>
        <c:axPos val="l"/>
        <c:numFmt formatCode="General" sourceLinked="0"/>
        <c:tickLblPos val="none"/>
        <c:crossAx val="151220224"/>
        <c:crosses val="autoZero"/>
        <c:auto val="1"/>
        <c:lblAlgn val="r"/>
        <c:lblOffset val="100"/>
      </c:catAx>
      <c:valAx>
        <c:axId val="151220224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118976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4340884414839146"/>
          <c:y val="0.10955675674595623"/>
          <c:w val="0.65659115585160854"/>
          <c:h val="0.80655706095649971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Menos de 5</c:v>
                </c:pt>
                <c:pt idx="1">
                  <c:v>Entre 5 y 10 años</c:v>
                </c:pt>
                <c:pt idx="2">
                  <c:v>Entre 11 y 20 años</c:v>
                </c:pt>
                <c:pt idx="3">
                  <c:v>Más de 20 años</c:v>
                </c:pt>
              </c:strCache>
            </c:strRef>
          </c:cat>
          <c:val>
            <c:numRef>
              <c:f>Hoja1!$B$2:$B$5</c:f>
              <c:numCache>
                <c:formatCode>####.0</c:formatCode>
                <c:ptCount val="4"/>
                <c:pt idx="0">
                  <c:v>15.734989648033121</c:v>
                </c:pt>
                <c:pt idx="1">
                  <c:v>15.044858523119393</c:v>
                </c:pt>
                <c:pt idx="2">
                  <c:v>31.05590062111802</c:v>
                </c:pt>
                <c:pt idx="3">
                  <c:v>38.164251207729471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F4-44AD-9C4D-E0B5B13DA364}"/>
            </c:ext>
          </c:extLst>
        </c:ser>
        <c:gapWidth val="100"/>
        <c:axId val="128068608"/>
        <c:axId val="128074496"/>
      </c:barChart>
      <c:catAx>
        <c:axId val="128068608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es-ES"/>
          </a:p>
        </c:txPr>
        <c:crossAx val="128074496"/>
        <c:crosses val="autoZero"/>
        <c:auto val="1"/>
        <c:lblAlgn val="ctr"/>
        <c:lblOffset val="100"/>
      </c:catAx>
      <c:valAx>
        <c:axId val="128074496"/>
        <c:scaling>
          <c:orientation val="minMax"/>
          <c:max val="100"/>
        </c:scaling>
        <c:delete val="1"/>
        <c:axPos val="t"/>
        <c:numFmt formatCode="####.0" sourceLinked="1"/>
        <c:tickLblPos val="none"/>
        <c:crossAx val="128068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3.5881561838498409E-2"/>
          <c:y val="7.7306225234233319E-3"/>
          <c:w val="0.9158878745149705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4.7928138412293264E-2"/>
                  <c:y val="-1.046735905044512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7-4C12-94CF-377F1ADA274B}"/>
                </c:ext>
              </c:extLst>
            </c:dLbl>
            <c:dLbl>
              <c:idx val="1"/>
              <c:layout>
                <c:manualLayout>
                  <c:x val="6.5356786298747431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7-4C12-94CF-377F1ADA274B}"/>
                </c:ext>
              </c:extLst>
            </c:dLbl>
            <c:dLbl>
              <c:idx val="2"/>
              <c:layout>
                <c:manualLayout>
                  <c:x val="5.6642891205824115E-2"/>
                  <c:y val="8.2426640290141805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7-4C12-94CF-377F1ADA2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91.715976331360949</c:v>
                </c:pt>
                <c:pt idx="1">
                  <c:v>77.520661157024733</c:v>
                </c:pt>
                <c:pt idx="2">
                  <c:v>64.822134387351738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37-4C12-94CF-377F1ADA27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8427800478253859E-2"/>
                  <c:y val="1.9136436412811213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37-4C12-94CF-377F1ADA274B}"/>
                </c:ext>
              </c:extLst>
            </c:dLbl>
            <c:dLbl>
              <c:idx val="1"/>
              <c:layout>
                <c:manualLayout>
                  <c:x val="-3.049983360608213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37-4C12-94CF-377F1ADA274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37-4C12-94CF-377F1ADA2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7.1005917159763312</c:v>
                </c:pt>
                <c:pt idx="1">
                  <c:v>19.669421487603302</c:v>
                </c:pt>
                <c:pt idx="2">
                  <c:v>26.679841897233203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37-4C12-94CF-377F1ADA274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E1590D"/>
            </a:solidFill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C93E07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237-4C12-94CF-377F1ADA274B}"/>
              </c:ext>
            </c:extLst>
          </c:dPt>
          <c:dPt>
            <c:idx val="2"/>
            <c:spPr>
              <a:solidFill>
                <a:srgbClr val="C93E07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237-4C12-94CF-377F1ADA274B}"/>
              </c:ext>
            </c:extLst>
          </c:dPt>
          <c:dLbls>
            <c:dLbl>
              <c:idx val="0"/>
              <c:layout>
                <c:manualLayout>
                  <c:x val="-3.4855923451936187E-2"/>
                  <c:y val="1.047230464886252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37-4C12-94CF-377F1ADA274B}"/>
                </c:ext>
              </c:extLst>
            </c:dLbl>
            <c:dLbl>
              <c:idx val="1"/>
              <c:layout>
                <c:manualLayout>
                  <c:x val="-5.0106526415463322E-2"/>
                  <c:y val="1.275762427520747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37-4C12-94CF-377F1ADA274B}"/>
                </c:ext>
              </c:extLst>
            </c:dLbl>
            <c:dLbl>
              <c:idx val="2"/>
              <c:layout>
                <c:manualLayout>
                  <c:x val="-2.1773587624409492E-3"/>
                  <c:y val="1.047312891526542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37-4C12-94CF-377F1ADA2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0.29585798816568071</c:v>
                </c:pt>
                <c:pt idx="1">
                  <c:v>1.1570247933884292</c:v>
                </c:pt>
                <c:pt idx="2">
                  <c:v>5.3359683794466406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237-4C12-94CF-377F1ADA274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3581483273122754E-3"/>
                  <c:y val="-8.09676887570062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37-4C12-94CF-377F1ADA274B}"/>
                </c:ext>
              </c:extLst>
            </c:dLbl>
            <c:dLbl>
              <c:idx val="1"/>
              <c:layout>
                <c:manualLayout>
                  <c:x val="9.6954476682551349E-4"/>
                  <c:y val="1.047230464886247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37-4C12-94CF-377F1ADA274B}"/>
                </c:ext>
              </c:extLst>
            </c:dLbl>
            <c:dLbl>
              <c:idx val="2"/>
              <c:layout>
                <c:manualLayout>
                  <c:x val="5.7018220991707788E-3"/>
                  <c:y val="1.0470656116056708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37-4C12-94CF-377F1ADA274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35 años o menos</c:v>
                </c:pt>
                <c:pt idx="1">
                  <c:v>De 36 a 50</c:v>
                </c:pt>
                <c:pt idx="2">
                  <c:v>Más de 50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0.88757396449704118</c:v>
                </c:pt>
                <c:pt idx="1">
                  <c:v>1.6528925619834716</c:v>
                </c:pt>
                <c:pt idx="2">
                  <c:v>3.1620553359683785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237-4C12-94CF-377F1ADA274B}"/>
            </c:ext>
          </c:extLst>
        </c:ser>
        <c:gapWidth val="70"/>
        <c:overlap val="100"/>
        <c:axId val="151537920"/>
        <c:axId val="151547904"/>
      </c:barChart>
      <c:catAx>
        <c:axId val="151537920"/>
        <c:scaling>
          <c:orientation val="maxMin"/>
        </c:scaling>
        <c:delete val="1"/>
        <c:axPos val="r"/>
        <c:numFmt formatCode="General" sourceLinked="0"/>
        <c:tickLblPos val="none"/>
        <c:crossAx val="151547904"/>
        <c:crosses val="autoZero"/>
        <c:auto val="1"/>
        <c:lblAlgn val="r"/>
        <c:lblOffset val="100"/>
      </c:catAx>
      <c:valAx>
        <c:axId val="151547904"/>
        <c:scaling>
          <c:orientation val="maxMin"/>
          <c:max val="100"/>
        </c:scaling>
        <c:delete val="1"/>
        <c:axPos val="b"/>
        <c:numFmt formatCode="0%" sourceLinked="0"/>
        <c:tickLblPos val="none"/>
        <c:crossAx val="15153792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3.3703002295206834E-2"/>
          <c:y val="7.7306225234233319E-3"/>
          <c:w val="0.91806643405826172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249916803041056E-2"/>
                  <c:y val="0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2C-4AFD-91DD-3D1B65B98A53}"/>
                </c:ext>
              </c:extLst>
            </c:dLbl>
            <c:dLbl>
              <c:idx val="1"/>
              <c:numFmt formatCode="0.0\%" sourceLinked="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76.958174904942965</c:v>
                </c:pt>
                <c:pt idx="1">
                  <c:v>70.053475935828843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2C-4AFD-91DD-3D1B65B98A5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960703588962422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2C-4AFD-91DD-3D1B65B98A5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2C-4AFD-91DD-3D1B65B98A5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19.163498098859314</c:v>
                </c:pt>
                <c:pt idx="1">
                  <c:v>20.320855614973265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2C-4AFD-91DD-3D1B65B98A5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3.2678221609252205E-2"/>
                  <c:y val="9.752006475332308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2C-4AFD-91DD-3D1B65B98A53}"/>
                </c:ext>
              </c:extLst>
            </c:dLbl>
            <c:dLbl>
              <c:idx val="1"/>
              <c:layout>
                <c:manualLayout>
                  <c:x val="1.089314079670094E-2"/>
                  <c:y val="2.5026089698510705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2C-4AFD-91DD-3D1B65B98A5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1.9771863117870725</c:v>
                </c:pt>
                <c:pt idx="1">
                  <c:v>6.9518716577540109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2C-4AFD-91DD-3D1B65B98A5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30192090628077E-2"/>
                  <c:y val="1.589532087200907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2C-4AFD-91DD-3D1B65B98A53}"/>
                </c:ext>
              </c:extLst>
            </c:dLbl>
            <c:dLbl>
              <c:idx val="1"/>
              <c:layout>
                <c:manualLayout>
                  <c:x val="3.049983360608213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2C-4AFD-91DD-3D1B65B98A5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1.9011406844106464</c:v>
                </c:pt>
                <c:pt idx="1">
                  <c:v>2.6737967914438512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2C-4AFD-91DD-3D1B65B98A53}"/>
            </c:ext>
          </c:extLst>
        </c:ser>
        <c:gapWidth val="70"/>
        <c:overlap val="100"/>
        <c:axId val="151776640"/>
        <c:axId val="151790720"/>
      </c:barChart>
      <c:catAx>
        <c:axId val="151776640"/>
        <c:scaling>
          <c:orientation val="maxMin"/>
        </c:scaling>
        <c:delete val="1"/>
        <c:axPos val="r"/>
        <c:numFmt formatCode="General" sourceLinked="0"/>
        <c:tickLblPos val="none"/>
        <c:crossAx val="151790720"/>
        <c:crosses val="autoZero"/>
        <c:auto val="1"/>
        <c:lblAlgn val="r"/>
        <c:lblOffset val="100"/>
      </c:catAx>
      <c:valAx>
        <c:axId val="151790720"/>
        <c:scaling>
          <c:orientation val="maxMin"/>
          <c:max val="100"/>
        </c:scaling>
        <c:delete val="1"/>
        <c:axPos val="b"/>
        <c:numFmt formatCode="0%" sourceLinked="0"/>
        <c:tickLblPos val="none"/>
        <c:crossAx val="15177664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2.9345883208623677E-2"/>
          <c:y val="7.7306225234233319E-3"/>
          <c:w val="0.92242355314484503"/>
          <c:h val="0.6142360053785331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Más de dos veces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8.1062999825029097E-3"/>
                  <c:y val="4.1213320145070908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B-4AD2-A143-7DD5F10BDD08}"/>
                </c:ext>
              </c:extLst>
            </c:dLbl>
            <c:dLbl>
              <c:idx val="1"/>
              <c:layout>
                <c:manualLayout>
                  <c:x val="-8.7142381731663207E-3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B-4AD2-A143-7DD5F10BDD0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1.7716535433070866</c:v>
                </c:pt>
                <c:pt idx="1">
                  <c:v>2.1253985122210421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EB-4AD2-A143-7DD5F10BDD0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Dos veces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2678393149373736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B-4AD2-A143-7DD5F10BDD08}"/>
                </c:ext>
              </c:extLst>
            </c:dLbl>
            <c:dLbl>
              <c:idx val="1"/>
              <c:layout>
                <c:manualLayout>
                  <c:x val="2.6142714519498983E-2"/>
                  <c:y val="2.052875222822499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B-4AD2-A143-7DD5F10BDD0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B-4AD2-A143-7DD5F10BDD0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2.1653543307086607</c:v>
                </c:pt>
                <c:pt idx="1">
                  <c:v>2.5504782146652483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EB-4AD2-A143-7DD5F10BDD0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Una vez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7428476346332652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B-4AD2-A143-7DD5F10BDD08}"/>
                </c:ext>
              </c:extLst>
            </c:dLbl>
            <c:dLbl>
              <c:idx val="1"/>
              <c:layout>
                <c:manualLayout>
                  <c:x val="3.267839314937373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B-4AD2-A143-7DD5F10BDD0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16.535433070866127</c:v>
                </c:pt>
                <c:pt idx="1">
                  <c:v>20.616365568544108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EB-4AD2-A143-7DD5F10BDD0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614271451949897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EB-4AD2-A143-7DD5F10BDD08}"/>
                </c:ext>
              </c:extLst>
            </c:dLbl>
            <c:dLbl>
              <c:idx val="1"/>
              <c:layout>
                <c:manualLayout>
                  <c:x val="2.8321274062790551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EB-4AD2-A143-7DD5F10BDD0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Más de 500 camas</c:v>
                </c:pt>
                <c:pt idx="1">
                  <c:v>Menos de 500 camas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79.527559055118147</c:v>
                </c:pt>
                <c:pt idx="1">
                  <c:v>74.707757704569588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EB-4AD2-A143-7DD5F10BDD08}"/>
            </c:ext>
          </c:extLst>
        </c:ser>
        <c:gapWidth val="70"/>
        <c:overlap val="100"/>
        <c:axId val="151872640"/>
        <c:axId val="151874176"/>
      </c:barChart>
      <c:catAx>
        <c:axId val="151872640"/>
        <c:scaling>
          <c:orientation val="maxMin"/>
        </c:scaling>
        <c:delete val="1"/>
        <c:axPos val="l"/>
        <c:numFmt formatCode="General" sourceLinked="0"/>
        <c:tickLblPos val="none"/>
        <c:crossAx val="151874176"/>
        <c:crosses val="autoZero"/>
        <c:auto val="1"/>
        <c:lblAlgn val="r"/>
        <c:lblOffset val="100"/>
      </c:catAx>
      <c:valAx>
        <c:axId val="151874176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187264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066862908565692E-2"/>
          <c:y val="0.76278684654415585"/>
          <c:w val="0.91928282505995307"/>
          <c:h val="0.16768911257625579"/>
        </c:manualLayout>
      </c:layout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1785595432915812E-2"/>
                  <c:y val="9.952542755403991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7B-4D27-ABC3-F0D4220C7993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7B-4D27-ABC3-F0D4220C799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7B-4D27-ABC3-F0D4220C799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7B-4D27-ABC3-F0D4220C799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7B-4D27-ABC3-F0D4220C799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2678393149373736E-2"/>
                  <c:y val="-9.952072571342598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7B-4D27-ABC3-F0D4220C7993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7B-4D27-ABC3-F0D4220C799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7B-4D27-ABC3-F0D4220C799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7B-4D27-ABC3-F0D4220C799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D7B-4D27-ABC3-F0D4220C799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D7B-4D27-ABC3-F0D4220C799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9.454605337642424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7B-4D27-ABC3-F0D4220C799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Hospital público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76.400000000000006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D7B-4D27-ABC3-F0D4220C7993}"/>
            </c:ext>
          </c:extLst>
        </c:ser>
        <c:gapWidth val="70"/>
        <c:overlap val="100"/>
        <c:axId val="152068096"/>
        <c:axId val="152069632"/>
      </c:barChart>
      <c:catAx>
        <c:axId val="152068096"/>
        <c:scaling>
          <c:orientation val="maxMin"/>
        </c:scaling>
        <c:delete val="1"/>
        <c:axPos val="l"/>
        <c:numFmt formatCode="General" sourceLinked="0"/>
        <c:tickLblPos val="none"/>
        <c:crossAx val="152069632"/>
        <c:crosses val="autoZero"/>
        <c:auto val="1"/>
        <c:lblAlgn val="r"/>
        <c:lblOffset val="100"/>
      </c:catAx>
      <c:valAx>
        <c:axId val="152069632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2068096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1.6274460694101142E-2"/>
          <c:y val="7.7306225234233319E-3"/>
          <c:w val="0.93549486090131406"/>
          <c:h val="0.90102277418974308"/>
        </c:manualLayout>
      </c:layout>
      <c:bar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E47C0A"/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2.1789856564408765E-3"/>
                  <c:y val="1.2325775168000328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6D-42CC-A2B9-139EA3F906F3}"/>
                </c:ext>
              </c:extLst>
            </c:dLbl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6D-42CC-A2B9-139EA3F906F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6D-42CC-A2B9-139EA3F906F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6D-42CC-A2B9-139EA3F906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2.63</c:v>
                </c:pt>
                <c:pt idx="1">
                  <c:v>1.3800000000000001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6D-42CC-A2B9-139EA3F906F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C93E07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9610870907967891E-2"/>
                  <c:y val="-1.56537344633604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3,1%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6D-42CC-A2B9-139EA3F906F3}"/>
                </c:ext>
              </c:extLst>
            </c:dLbl>
            <c:dLbl>
              <c:idx val="1"/>
              <c:layout>
                <c:manualLayout>
                  <c:x val="3.1081085718207408E-2"/>
                  <c:y val="-1.56475715757764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1,8%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6D-42CC-A2B9-139EA3F906F3}"/>
                </c:ext>
              </c:extLst>
            </c:dLbl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6D-42CC-A2B9-139EA3F906F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6D-42CC-A2B9-139EA3F906F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6D-42CC-A2B9-139EA3F906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3.05</c:v>
                </c:pt>
                <c:pt idx="1">
                  <c:v>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6D-42CC-A2B9-139EA3F906F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1.9610699334294147E-2"/>
                  <c:y val="3.6977325504000984E-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6D-42CC-A2B9-139EA3F906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23.82</c:v>
                </c:pt>
                <c:pt idx="1">
                  <c:v>14.58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6D-42CC-A2B9-139EA3F906F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639283508338559E-2"/>
                  <c:y val="-1.565373446336040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6D-42CC-A2B9-139EA3F906F3}"/>
                </c:ext>
              </c:extLst>
            </c:dLbl>
            <c:dLbl>
              <c:idx val="1"/>
              <c:layout>
                <c:manualLayout>
                  <c:x val="3.8302964793082227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6D-42CC-A2B9-139EA3F906F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Hospital público</c:v>
                </c:pt>
                <c:pt idx="1">
                  <c:v>Hospital privado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70.5</c:v>
                </c:pt>
                <c:pt idx="1">
                  <c:v>82.26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B6D-42CC-A2B9-139EA3F906F3}"/>
            </c:ext>
          </c:extLst>
        </c:ser>
        <c:gapWidth val="70"/>
        <c:overlap val="100"/>
        <c:axId val="152132224"/>
        <c:axId val="151986560"/>
      </c:barChart>
      <c:catAx>
        <c:axId val="152132224"/>
        <c:scaling>
          <c:orientation val="maxMin"/>
        </c:scaling>
        <c:delete val="1"/>
        <c:axPos val="l"/>
        <c:numFmt formatCode="General" sourceLinked="0"/>
        <c:tickLblPos val="none"/>
        <c:crossAx val="151986560"/>
        <c:crosses val="autoZero"/>
        <c:auto val="1"/>
        <c:lblAlgn val="r"/>
        <c:lblOffset val="100"/>
      </c:catAx>
      <c:valAx>
        <c:axId val="151986560"/>
        <c:scaling>
          <c:orientation val="minMax"/>
          <c:max val="100"/>
        </c:scaling>
        <c:delete val="1"/>
        <c:axPos val="b"/>
        <c:numFmt formatCode="0%" sourceLinked="0"/>
        <c:tickLblPos val="none"/>
        <c:crossAx val="152132224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3678920596083867E-2"/>
          <c:y val="1.0589441585483214E-2"/>
          <c:w val="0.91588787451497056"/>
          <c:h val="0.90102277418974308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7-4105-B39A-942FD4F0A9A3}"/>
                </c:ext>
              </c:extLst>
            </c:dLbl>
            <c:dLbl>
              <c:idx val="5"/>
              <c:layout>
                <c:manualLayout>
                  <c:x val="1.6001537155537784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7-4105-B39A-942FD4F0A9A3}"/>
                </c:ext>
              </c:extLst>
            </c:dLbl>
            <c:dLbl>
              <c:idx val="7"/>
              <c:layout>
                <c:manualLayout>
                  <c:x val="1.4001345011095553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7-4105-B39A-942FD4F0A9A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P16. ¿Y algún compañero que usted conozca?</c:v>
                </c:pt>
              </c:strCache>
            </c:strRef>
          </c:cat>
          <c:val>
            <c:numRef>
              <c:f>Hoja1!$B$2</c:f>
              <c:numCache>
                <c:formatCode>####.0</c:formatCode>
                <c:ptCount val="1"/>
                <c:pt idx="0">
                  <c:v>7.6604554865424417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87-4105-B39A-942FD4F0A9A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Uno</c:v>
                </c:pt>
              </c:strCache>
            </c:strRef>
          </c:tx>
          <c:spPr>
            <a:solidFill>
              <a:srgbClr val="404040"/>
            </a:solidFill>
            <a:ln>
              <a:solidFill>
                <a:schemeClr val="bg1"/>
              </a:solidFill>
            </a:ln>
          </c:spPr>
          <c:dLbls>
            <c:dLbl>
              <c:idx val="4"/>
              <c:layout>
                <c:manualLayout>
                  <c:x val="2.60024978777488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7-4105-B39A-942FD4F0A9A3}"/>
                </c:ext>
              </c:extLst>
            </c:dLbl>
            <c:dLbl>
              <c:idx val="5"/>
              <c:layout>
                <c:manualLayout>
                  <c:x val="2.4002305733306663E-2"/>
                  <c:y val="-5.4087253385147002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7-4105-B39A-942FD4F0A9A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7-4105-B39A-942FD4F0A9A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P16. ¿Y algún compañero que usted conozca?</c:v>
                </c:pt>
              </c:strCache>
            </c:strRef>
          </c:cat>
          <c:val>
            <c:numRef>
              <c:f>Hoja1!$C$2</c:f>
              <c:numCache>
                <c:formatCode>####.0</c:formatCode>
                <c:ptCount val="1"/>
                <c:pt idx="0">
                  <c:v>15.596963423050372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787-4105-B39A-942FD4F0A9A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Dos</c:v>
                </c:pt>
              </c:strCache>
            </c:strRef>
          </c:tx>
          <c:spPr>
            <a:solidFill>
              <a:srgbClr val="D9560D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C93E07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87-4105-B39A-942FD4F0A9A3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P16. ¿Y algún compañero que usted conozca?</c:v>
                </c:pt>
              </c:strCache>
            </c:strRef>
          </c:cat>
          <c:val>
            <c:numRef>
              <c:f>Hoja1!$D$2</c:f>
              <c:numCache>
                <c:formatCode>####.0</c:formatCode>
                <c:ptCount val="1"/>
                <c:pt idx="0">
                  <c:v>15.734989648033121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87-4105-B39A-942FD4F0A9A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Más de dos</c:v>
                </c:pt>
              </c:strCache>
            </c:strRef>
          </c:tx>
          <c:spPr>
            <a:solidFill>
              <a:srgbClr val="F5A91F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E47C0A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787-4105-B39A-942FD4F0A9A3}"/>
              </c:ext>
            </c:extLst>
          </c:dPt>
          <c:dLbls>
            <c:dLbl>
              <c:idx val="0"/>
              <c:numFmt formatCode="0.0\%" sourceLinked="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P16. ¿Y algún compañero que usted conozca?</c:v>
                </c:pt>
              </c:strCache>
            </c:strRef>
          </c:cat>
          <c:val>
            <c:numRef>
              <c:f>Hoja1!$E$2</c:f>
              <c:numCache>
                <c:formatCode>####.0</c:formatCode>
                <c:ptCount val="1"/>
                <c:pt idx="0">
                  <c:v>61.00759144237405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787-4105-B39A-942FD4F0A9A3}"/>
            </c:ext>
          </c:extLst>
        </c:ser>
        <c:gapWidth val="149"/>
        <c:axId val="152273280"/>
        <c:axId val="152274816"/>
      </c:barChart>
      <c:catAx>
        <c:axId val="152273280"/>
        <c:scaling>
          <c:orientation val="maxMin"/>
        </c:scaling>
        <c:delete val="1"/>
        <c:axPos val="b"/>
        <c:numFmt formatCode="General" sourceLinked="0"/>
        <c:tickLblPos val="none"/>
        <c:crossAx val="152274816"/>
        <c:crosses val="autoZero"/>
        <c:auto val="1"/>
        <c:lblAlgn val="r"/>
        <c:lblOffset val="100"/>
      </c:catAx>
      <c:valAx>
        <c:axId val="152274816"/>
        <c:scaling>
          <c:orientation val="minMax"/>
          <c:max val="100"/>
        </c:scaling>
        <c:delete val="1"/>
        <c:axPos val="l"/>
        <c:numFmt formatCode="0%" sourceLinked="0"/>
        <c:tickLblPos val="none"/>
        <c:crossAx val="152273280"/>
        <c:crosses val="max"/>
        <c:crossBetween val="between"/>
        <c:majorUnit val="0.2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9" y="5026457"/>
            <a:ext cx="6554791" cy="13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0615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117248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025338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632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475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560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067" y="159561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067" y="3056113"/>
            <a:ext cx="10515600" cy="3344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ángulo 6"/>
          <p:cNvSpPr/>
          <p:nvPr userDrawn="1"/>
        </p:nvSpPr>
        <p:spPr>
          <a:xfrm>
            <a:off x="0" y="-17772"/>
            <a:ext cx="12192000" cy="1054359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" y="-30592"/>
            <a:ext cx="5314696" cy="1080000"/>
          </a:xfrm>
          <a:prstGeom prst="rect">
            <a:avLst/>
          </a:prstGeom>
        </p:spPr>
      </p:pic>
      <p:sp>
        <p:nvSpPr>
          <p:cNvPr id="12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122550" y="352360"/>
            <a:ext cx="37973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dirty="0"/>
              <a:t>Haga clic para modificar el estilo de texto </a:t>
            </a:r>
          </a:p>
        </p:txBody>
      </p:sp>
    </p:spTree>
    <p:extLst>
      <p:ext uri="{BB962C8B-B14F-4D97-AF65-F5344CB8AC3E}">
        <p14:creationId xmlns="" xmlns:p14="http://schemas.microsoft.com/office/powerpoint/2010/main" val="268953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14" y="0"/>
            <a:ext cx="12190286" cy="1031024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6"/>
            <a:ext cx="5314696" cy="1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98788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1116" y="181115"/>
            <a:ext cx="11701848" cy="6376087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10" y="2387759"/>
            <a:ext cx="6554791" cy="133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6745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8897221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2042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66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123746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77293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68753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2A324A-0C9D-4648-BD38-48CFEC5C0664}" type="datetimeFigureOut">
              <a:rPr lang="es-ES" smtClean="0"/>
              <a:pPr/>
              <a:t>01/07/2017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26BD-2580-437B-A03A-D68332AAA2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473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0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9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4.xml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89" y="527086"/>
            <a:ext cx="2181948" cy="4801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20 Rectángulo"/>
          <p:cNvSpPr/>
          <p:nvPr/>
        </p:nvSpPr>
        <p:spPr>
          <a:xfrm>
            <a:off x="1504936" y="1201976"/>
            <a:ext cx="92841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9900"/>
              </a:buClr>
            </a:pPr>
            <a:r>
              <a:rPr lang="es-ES" sz="4000" dirty="0">
                <a:solidFill>
                  <a:schemeClr val="bg1"/>
                </a:solidFill>
                <a:latin typeface="Myriad Pro" panose="020B0503030403020204" pitchFamily="34" charset="0"/>
              </a:rPr>
              <a:t>Estudio sobre </a:t>
            </a:r>
            <a:br>
              <a:rPr lang="es-ES" sz="4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Myriad Pro" panose="020B0503030403020204" pitchFamily="34" charset="0"/>
              </a:rPr>
              <a:t>LA PRÁCTICA MÉDICA EN LOS </a:t>
            </a:r>
            <a:br>
              <a:rPr lang="es-ES" sz="40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Myriad Pro" panose="020B0503030403020204" pitchFamily="34" charset="0"/>
              </a:rPr>
              <a:t>SERVICIOS DE URGENCIA HOSPITALARIOS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2449046" y="3140968"/>
            <a:ext cx="5400000" cy="0"/>
          </a:xfrm>
          <a:prstGeom prst="line">
            <a:avLst/>
          </a:prstGeom>
          <a:ln>
            <a:solidFill>
              <a:srgbClr val="E4A5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32" y="5443557"/>
            <a:ext cx="2214000" cy="566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12" y="5432673"/>
            <a:ext cx="2213783" cy="5775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38777274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5437871" y="3150340"/>
            <a:ext cx="5182504" cy="1188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5437871" y="4383716"/>
            <a:ext cx="5182504" cy="1188409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 redondeado"/>
          <p:cNvSpPr/>
          <p:nvPr/>
        </p:nvSpPr>
        <p:spPr>
          <a:xfrm>
            <a:off x="5437871" y="1926489"/>
            <a:ext cx="5182504" cy="1188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0" name="39 Gráfico"/>
          <p:cNvGraphicFramePr/>
          <p:nvPr>
            <p:extLst/>
          </p:nvPr>
        </p:nvGraphicFramePr>
        <p:xfrm>
          <a:off x="5170952" y="1391537"/>
          <a:ext cx="4763386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001000" y="261420"/>
            <a:ext cx="3820755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CARACTERIZACIÓN DE LA MUESTRA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698361" y="2724956"/>
            <a:ext cx="3099241" cy="1939595"/>
            <a:chOff x="2452428" y="3918608"/>
            <a:chExt cx="3099241" cy="1939595"/>
          </a:xfrm>
        </p:grpSpPr>
        <p:sp>
          <p:nvSpPr>
            <p:cNvPr id="28" name="Rectangle 19"/>
            <p:cNvSpPr/>
            <p:nvPr/>
          </p:nvSpPr>
          <p:spPr>
            <a:xfrm>
              <a:off x="3169275" y="4004915"/>
              <a:ext cx="848537" cy="17247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7" tIns="45691" rIns="91377" bIns="45691"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9" name="Chart 3"/>
            <p:cNvGraphicFramePr/>
            <p:nvPr>
              <p:extLst/>
            </p:nvPr>
          </p:nvGraphicFramePr>
          <p:xfrm>
            <a:off x="2929784" y="4077072"/>
            <a:ext cx="1327518" cy="1716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Freeform 17"/>
            <p:cNvSpPr/>
            <p:nvPr/>
          </p:nvSpPr>
          <p:spPr>
            <a:xfrm>
              <a:off x="3106864" y="3918608"/>
              <a:ext cx="962691" cy="193959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7" tIns="45691" rIns="91377" bIns="45691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20"/>
            <p:cNvSpPr/>
            <p:nvPr/>
          </p:nvSpPr>
          <p:spPr>
            <a:xfrm>
              <a:off x="4004751" y="3952936"/>
              <a:ext cx="792089" cy="1814049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7" tIns="45691" rIns="91377" bIns="45691"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2" name="Chart 3"/>
            <p:cNvGraphicFramePr/>
            <p:nvPr>
              <p:extLst/>
            </p:nvPr>
          </p:nvGraphicFramePr>
          <p:xfrm>
            <a:off x="3692860" y="4077072"/>
            <a:ext cx="1327518" cy="1716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Freeform 16"/>
            <p:cNvSpPr/>
            <p:nvPr/>
          </p:nvSpPr>
          <p:spPr>
            <a:xfrm>
              <a:off x="3956654" y="3931634"/>
              <a:ext cx="942850" cy="1908000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7" tIns="45691" rIns="91377" bIns="45691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452428" y="4490578"/>
              <a:ext cx="821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s-ES" sz="2000" dirty="0">
                  <a:ln>
                    <a:solidFill>
                      <a:srgbClr val="EAB200"/>
                    </a:solidFill>
                  </a:ln>
                  <a:solidFill>
                    <a:srgbClr val="EAB200"/>
                  </a:solidFill>
                </a:rPr>
                <a:t>50,2%</a:t>
              </a:r>
              <a:endParaRPr lang="es-ES" sz="2000" b="1" dirty="0">
                <a:ln>
                  <a:solidFill>
                    <a:srgbClr val="EAB200"/>
                  </a:solidFill>
                </a:ln>
                <a:solidFill>
                  <a:srgbClr val="EAB200"/>
                </a:solidFill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4730610" y="4518487"/>
              <a:ext cx="821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es-ES" sz="2000" dirty="0">
                  <a:ln>
                    <a:solidFill>
                      <a:srgbClr val="ACC41E"/>
                    </a:solidFill>
                  </a:ln>
                  <a:solidFill>
                    <a:srgbClr val="ACC41E"/>
                  </a:solidFill>
                </a:rPr>
                <a:t>49,8%</a:t>
              </a:r>
              <a:endParaRPr lang="es-ES" sz="2000" b="1" dirty="0">
                <a:ln>
                  <a:solidFill>
                    <a:srgbClr val="ACC41E"/>
                  </a:solidFill>
                </a:ln>
                <a:solidFill>
                  <a:srgbClr val="ACC41E"/>
                </a:solidFill>
              </a:endParaRPr>
            </a:p>
          </p:txBody>
        </p:sp>
      </p:grpSp>
      <p:sp>
        <p:nvSpPr>
          <p:cNvPr id="36" name="Rectangle 26"/>
          <p:cNvSpPr txBox="1">
            <a:spLocks noChangeArrowheads="1"/>
          </p:cNvSpPr>
          <p:nvPr/>
        </p:nvSpPr>
        <p:spPr bwMode="auto">
          <a:xfrm>
            <a:off x="3979120" y="3728071"/>
            <a:ext cx="793807" cy="4462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1400" dirty="0">
                <a:ln>
                  <a:solidFill>
                    <a:srgbClr val="ACC41E"/>
                  </a:solidFill>
                </a:ln>
                <a:solidFill>
                  <a:srgbClr val="ACC41E"/>
                </a:solidFill>
                <a:latin typeface="Calibri" panose="020F0502020204030204" pitchFamily="34" charset="0"/>
                <a:cs typeface="Arial"/>
              </a:rPr>
              <a:t>Hombre</a:t>
            </a:r>
            <a:r>
              <a:rPr lang="es-ES" sz="1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es-ES" sz="1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</a:b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(722 casos)</a:t>
            </a:r>
          </a:p>
        </p:txBody>
      </p:sp>
      <p:sp>
        <p:nvSpPr>
          <p:cNvPr id="37" name="Rectangle 26"/>
          <p:cNvSpPr txBox="1">
            <a:spLocks noChangeArrowheads="1"/>
          </p:cNvSpPr>
          <p:nvPr/>
        </p:nvSpPr>
        <p:spPr bwMode="auto">
          <a:xfrm>
            <a:off x="1745756" y="3711012"/>
            <a:ext cx="707245" cy="4462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3366"/>
              </a:buClr>
            </a:pPr>
            <a:r>
              <a:rPr lang="es-ES" sz="1400" dirty="0">
                <a:ln>
                  <a:solidFill>
                    <a:srgbClr val="EAB200"/>
                  </a:solidFill>
                </a:ln>
                <a:solidFill>
                  <a:srgbClr val="EAB200"/>
                </a:solidFill>
                <a:latin typeface="Calibri" panose="020F0502020204030204" pitchFamily="34" charset="0"/>
                <a:cs typeface="Arial"/>
              </a:rPr>
              <a:t>Mujer</a:t>
            </a:r>
            <a:r>
              <a:rPr lang="es-ES" sz="1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es-ES" sz="1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</a:b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(727 casos)</a:t>
            </a:r>
          </a:p>
        </p:txBody>
      </p:sp>
      <p:cxnSp>
        <p:nvCxnSpPr>
          <p:cNvPr id="38" name="37 Conector recto"/>
          <p:cNvCxnSpPr/>
          <p:nvPr/>
        </p:nvCxnSpPr>
        <p:spPr>
          <a:xfrm flipH="1">
            <a:off x="1695432" y="3703617"/>
            <a:ext cx="732598" cy="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H="1">
            <a:off x="4009422" y="3730575"/>
            <a:ext cx="732598" cy="0"/>
          </a:xfrm>
          <a:prstGeom prst="line">
            <a:avLst/>
          </a:prstGeom>
          <a:ln>
            <a:solidFill>
              <a:srgbClr val="AC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9744476" y="2153358"/>
            <a:ext cx="756000" cy="756000"/>
          </a:xfrm>
          <a:prstGeom prst="ellipse">
            <a:avLst/>
          </a:prstGeom>
          <a:solidFill>
            <a:srgbClr val="AAD2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b="1" dirty="0">
                <a:solidFill>
                  <a:schemeClr val="bg1"/>
                </a:solidFill>
                <a:cs typeface="Arial"/>
              </a:rPr>
              <a:t>19,1%</a:t>
            </a:r>
            <a:endParaRPr lang="es-ES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9744476" y="3377763"/>
            <a:ext cx="756000" cy="756000"/>
          </a:xfrm>
          <a:prstGeom prst="ellipse">
            <a:avLst/>
          </a:prstGeom>
          <a:solidFill>
            <a:srgbClr val="6DB3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b="1" dirty="0">
                <a:solidFill>
                  <a:schemeClr val="bg1"/>
                </a:solidFill>
                <a:cs typeface="Arial"/>
              </a:rPr>
              <a:t>33,4%</a:t>
            </a:r>
            <a:endParaRPr lang="es-ES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9744476" y="4602169"/>
            <a:ext cx="756000" cy="756000"/>
          </a:xfrm>
          <a:prstGeom prst="ellipse">
            <a:avLst/>
          </a:prstGeom>
          <a:solidFill>
            <a:srgbClr val="427E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b="1" dirty="0">
                <a:solidFill>
                  <a:schemeClr val="bg1"/>
                </a:solidFill>
                <a:cs typeface="Arial"/>
              </a:rPr>
              <a:t>47,6%</a:t>
            </a:r>
            <a:endParaRPr lang="es-ES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447800" y="2333625"/>
            <a:ext cx="3600450" cy="27432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angle 26"/>
          <p:cNvSpPr txBox="1">
            <a:spLocks noChangeArrowheads="1"/>
          </p:cNvSpPr>
          <p:nvPr/>
        </p:nvSpPr>
        <p:spPr bwMode="auto">
          <a:xfrm>
            <a:off x="2733675" y="2177213"/>
            <a:ext cx="10287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SEXO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257800" y="1590675"/>
            <a:ext cx="5486400" cy="438150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angle 26"/>
          <p:cNvSpPr txBox="1">
            <a:spLocks noChangeArrowheads="1"/>
          </p:cNvSpPr>
          <p:nvPr/>
        </p:nvSpPr>
        <p:spPr bwMode="auto">
          <a:xfrm>
            <a:off x="7486650" y="1434263"/>
            <a:ext cx="10287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EDAD</a:t>
            </a:r>
          </a:p>
        </p:txBody>
      </p:sp>
      <p:sp>
        <p:nvSpPr>
          <p:cNvPr id="26" name="Rectangle 26"/>
          <p:cNvSpPr txBox="1">
            <a:spLocks noChangeArrowheads="1"/>
          </p:cNvSpPr>
          <p:nvPr/>
        </p:nvSpPr>
        <p:spPr bwMode="auto">
          <a:xfrm>
            <a:off x="7501506" y="5861820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52" name="Rectangle 26"/>
          <p:cNvSpPr txBox="1">
            <a:spLocks noChangeArrowheads="1"/>
          </p:cNvSpPr>
          <p:nvPr/>
        </p:nvSpPr>
        <p:spPr bwMode="auto">
          <a:xfrm>
            <a:off x="2748531" y="49759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27195391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>
            <p:extLst/>
          </p:nvPr>
        </p:nvGraphicFramePr>
        <p:xfrm>
          <a:off x="3598642" y="1385181"/>
          <a:ext cx="5071359" cy="424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22000" y="1302590"/>
            <a:ext cx="5148000" cy="449391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5596507" y="5681084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96507" y="317404"/>
            <a:ext cx="6216048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CARACTERIZACIÓN DE LA MUESTRA</a:t>
            </a: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5210175" y="1133312"/>
            <a:ext cx="177165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SEXO Y EDAD</a:t>
            </a:r>
          </a:p>
        </p:txBody>
      </p:sp>
    </p:spTree>
    <p:extLst>
      <p:ext uri="{BB962C8B-B14F-4D97-AF65-F5344CB8AC3E}">
        <p14:creationId xmlns="" xmlns:p14="http://schemas.microsoft.com/office/powerpoint/2010/main" val="11664839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6338352" y="1877310"/>
            <a:ext cx="4283928" cy="357861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4" name="11 Gráfico"/>
          <p:cNvGraphicFramePr/>
          <p:nvPr>
            <p:extLst/>
          </p:nvPr>
        </p:nvGraphicFramePr>
        <p:xfrm>
          <a:off x="6405880" y="2565296"/>
          <a:ext cx="4033521" cy="226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90048" y="298743"/>
            <a:ext cx="5159830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CARACTERIZACIÓN DE LA MUESTRA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83472" y="1877310"/>
            <a:ext cx="4283928" cy="357861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2280920" y="1710488"/>
            <a:ext cx="288903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TITULARIDAD DEL HOSPITAL</a:t>
            </a:r>
          </a:p>
        </p:txBody>
      </p:sp>
      <p:graphicFrame>
        <p:nvGraphicFramePr>
          <p:cNvPr id="11" name="11 Gráfico"/>
          <p:cNvGraphicFramePr/>
          <p:nvPr>
            <p:extLst/>
          </p:nvPr>
        </p:nvGraphicFramePr>
        <p:xfrm>
          <a:off x="1651000" y="2565296"/>
          <a:ext cx="4033521" cy="226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3144662" y="5343660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8" name="Rectangle 26"/>
          <p:cNvSpPr txBox="1">
            <a:spLocks noChangeArrowheads="1"/>
          </p:cNvSpPr>
          <p:nvPr/>
        </p:nvSpPr>
        <p:spPr bwMode="auto">
          <a:xfrm>
            <a:off x="7035800" y="1710488"/>
            <a:ext cx="288903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TAMAÑO DEL HOSPITAL</a:t>
            </a:r>
          </a:p>
        </p:txBody>
      </p:sp>
      <p:sp>
        <p:nvSpPr>
          <p:cNvPr id="25" name="Rectangle 26"/>
          <p:cNvSpPr txBox="1">
            <a:spLocks noChangeArrowheads="1"/>
          </p:cNvSpPr>
          <p:nvPr/>
        </p:nvSpPr>
        <p:spPr bwMode="auto">
          <a:xfrm>
            <a:off x="7980822" y="5343660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9080894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02230" y="303530"/>
            <a:ext cx="4647648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CARACTERIZACIÓN DE LA MUESTRA</a:t>
            </a:r>
          </a:p>
        </p:txBody>
      </p:sp>
      <p:graphicFrame>
        <p:nvGraphicFramePr>
          <p:cNvPr id="13" name="12 Gráfico"/>
          <p:cNvGraphicFramePr/>
          <p:nvPr>
            <p:extLst/>
          </p:nvPr>
        </p:nvGraphicFramePr>
        <p:xfrm>
          <a:off x="1330472" y="1442337"/>
          <a:ext cx="3429488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1349644" y="1590674"/>
            <a:ext cx="3379836" cy="4480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2138680" y="1434263"/>
            <a:ext cx="17521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CARGO CLÍNICO</a:t>
            </a: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2586362" y="5964230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22" name="21 Gráfico"/>
          <p:cNvGraphicFramePr/>
          <p:nvPr>
            <p:extLst/>
          </p:nvPr>
        </p:nvGraphicFramePr>
        <p:xfrm>
          <a:off x="4947432" y="1442337"/>
          <a:ext cx="3429488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844684" y="1590674"/>
            <a:ext cx="2942956" cy="4480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 txBox="1">
            <a:spLocks noChangeArrowheads="1"/>
          </p:cNvSpPr>
          <p:nvPr/>
        </p:nvSpPr>
        <p:spPr bwMode="auto">
          <a:xfrm>
            <a:off x="5165786" y="1332664"/>
            <a:ext cx="230075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AÑOS DE EJERCICIO PROFESIONAL</a:t>
            </a:r>
          </a:p>
        </p:txBody>
      </p:sp>
      <p:sp>
        <p:nvSpPr>
          <p:cNvPr id="28" name="Rectangle 26"/>
          <p:cNvSpPr txBox="1">
            <a:spLocks noChangeArrowheads="1"/>
          </p:cNvSpPr>
          <p:nvPr/>
        </p:nvSpPr>
        <p:spPr bwMode="auto">
          <a:xfrm>
            <a:off x="5816668" y="5964230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29" name="28 Gráfico"/>
          <p:cNvGraphicFramePr/>
          <p:nvPr>
            <p:extLst/>
          </p:nvPr>
        </p:nvGraphicFramePr>
        <p:xfrm>
          <a:off x="8015752" y="1442337"/>
          <a:ext cx="3429488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7913004" y="1590674"/>
            <a:ext cx="2942956" cy="4480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26"/>
          <p:cNvSpPr txBox="1">
            <a:spLocks noChangeArrowheads="1"/>
          </p:cNvSpPr>
          <p:nvPr/>
        </p:nvSpPr>
        <p:spPr bwMode="auto">
          <a:xfrm>
            <a:off x="8234106" y="1332664"/>
            <a:ext cx="230075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AÑOS DE EJERCICIO </a:t>
            </a:r>
            <a:b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</a:b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EN URGENCIAS</a:t>
            </a:r>
          </a:p>
        </p:txBody>
      </p:sp>
      <p:sp>
        <p:nvSpPr>
          <p:cNvPr id="32" name="Rectangle 26"/>
          <p:cNvSpPr txBox="1">
            <a:spLocks noChangeArrowheads="1"/>
          </p:cNvSpPr>
          <p:nvPr/>
        </p:nvSpPr>
        <p:spPr bwMode="auto">
          <a:xfrm>
            <a:off x="8884988" y="5964230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929368" y="2074015"/>
            <a:ext cx="2772000" cy="160263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929368" y="3781424"/>
            <a:ext cx="2772000" cy="178117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8000083" y="2074015"/>
            <a:ext cx="2787249" cy="160263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8000083" y="3781424"/>
            <a:ext cx="2787249" cy="178117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1355142" y="5331124"/>
            <a:ext cx="96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(Médico de familia, ambulancias, médico especialista, contrato de guardias…)</a:t>
            </a:r>
          </a:p>
        </p:txBody>
      </p:sp>
      <p:sp>
        <p:nvSpPr>
          <p:cNvPr id="24" name="23 Elipse"/>
          <p:cNvSpPr/>
          <p:nvPr/>
        </p:nvSpPr>
        <p:spPr>
          <a:xfrm>
            <a:off x="7202230" y="2669587"/>
            <a:ext cx="540000" cy="540000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sz="1400" b="1" i="1" dirty="0">
                <a:solidFill>
                  <a:schemeClr val="bg1"/>
                </a:solidFill>
                <a:cs typeface="Arial"/>
              </a:rPr>
              <a:t>30,7%</a:t>
            </a:r>
          </a:p>
        </p:txBody>
      </p:sp>
      <p:sp>
        <p:nvSpPr>
          <p:cNvPr id="25" name="24 Elipse"/>
          <p:cNvSpPr/>
          <p:nvPr/>
        </p:nvSpPr>
        <p:spPr>
          <a:xfrm>
            <a:off x="7202230" y="4390544"/>
            <a:ext cx="540000" cy="540000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sz="1400" b="1" i="1" dirty="0">
                <a:solidFill>
                  <a:schemeClr val="bg1"/>
                </a:solidFill>
                <a:cs typeface="Arial"/>
              </a:rPr>
              <a:t>69,3%</a:t>
            </a:r>
          </a:p>
        </p:txBody>
      </p:sp>
      <p:sp>
        <p:nvSpPr>
          <p:cNvPr id="33" name="32 Elipse"/>
          <p:cNvSpPr/>
          <p:nvPr/>
        </p:nvSpPr>
        <p:spPr>
          <a:xfrm>
            <a:off x="10262795" y="2605793"/>
            <a:ext cx="540000" cy="540000"/>
          </a:xfrm>
          <a:prstGeom prst="ellipse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sz="1400" b="1" i="1" dirty="0">
                <a:solidFill>
                  <a:schemeClr val="bg1"/>
                </a:solidFill>
                <a:cs typeface="Arial"/>
              </a:rPr>
              <a:t>45,7%</a:t>
            </a:r>
          </a:p>
        </p:txBody>
      </p:sp>
      <p:sp>
        <p:nvSpPr>
          <p:cNvPr id="34" name="33 Elipse"/>
          <p:cNvSpPr/>
          <p:nvPr/>
        </p:nvSpPr>
        <p:spPr>
          <a:xfrm>
            <a:off x="10262795" y="4326750"/>
            <a:ext cx="540000" cy="540000"/>
          </a:xfrm>
          <a:prstGeom prst="ellipse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sz="1400" b="1" i="1" dirty="0">
                <a:solidFill>
                  <a:schemeClr val="bg1"/>
                </a:solidFill>
                <a:cs typeface="Arial"/>
              </a:rPr>
              <a:t>54,4%</a:t>
            </a:r>
          </a:p>
        </p:txBody>
      </p:sp>
    </p:spTree>
    <p:extLst>
      <p:ext uri="{BB962C8B-B14F-4D97-AF65-F5344CB8AC3E}">
        <p14:creationId xmlns="" xmlns:p14="http://schemas.microsoft.com/office/powerpoint/2010/main" val="1954636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59496" y="4949442"/>
            <a:ext cx="9329328" cy="12534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3600" b="1" dirty="0">
                <a:latin typeface="Myriad Pro" panose="020B0503030403020204" pitchFamily="34" charset="0"/>
              </a:rPr>
              <a:t>PERCEPCIÓN DE LOS MÉDICOS SOBRE LA SITUACIÓN DE SU ENTORNO </a:t>
            </a:r>
          </a:p>
        </p:txBody>
      </p:sp>
    </p:spTree>
    <p:extLst>
      <p:ext uri="{BB962C8B-B14F-4D97-AF65-F5344CB8AC3E}">
        <p14:creationId xmlns="" xmlns:p14="http://schemas.microsoft.com/office/powerpoint/2010/main" val="83153167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1674962" y="2616223"/>
            <a:ext cx="8842076" cy="828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1606192" y="1198833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En el análisis de la información se han considerado los siguientes bloques, en función de las variables que se han incluido en cada uno de ellos:</a:t>
            </a:r>
          </a:p>
          <a:p>
            <a:endParaRPr lang="es-ES" sz="1600" dirty="0"/>
          </a:p>
          <a:p>
            <a:endParaRPr lang="es-ES" sz="1600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1628776" y="4352111"/>
            <a:ext cx="88487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634706" y="4594727"/>
            <a:ext cx="868680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En cada bloque, además del total, se han segmentado los resultados considerando:</a:t>
            </a:r>
          </a:p>
          <a:p>
            <a:r>
              <a:rPr lang="es-ES" sz="1600" dirty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La edad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El sexo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La titularidad del hospital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El número de camas del hospital </a:t>
            </a:r>
          </a:p>
        </p:txBody>
      </p:sp>
      <p:grpSp>
        <p:nvGrpSpPr>
          <p:cNvPr id="31" name="30 Grupo"/>
          <p:cNvGrpSpPr/>
          <p:nvPr/>
        </p:nvGrpSpPr>
        <p:grpSpPr>
          <a:xfrm>
            <a:off x="2376434" y="2131563"/>
            <a:ext cx="7439132" cy="1797456"/>
            <a:chOff x="1206117" y="1844472"/>
            <a:chExt cx="7439132" cy="1797456"/>
          </a:xfrm>
        </p:grpSpPr>
        <p:grpSp>
          <p:nvGrpSpPr>
            <p:cNvPr id="20" name="19 Grupo"/>
            <p:cNvGrpSpPr/>
            <p:nvPr/>
          </p:nvGrpSpPr>
          <p:grpSpPr>
            <a:xfrm>
              <a:off x="1206117" y="1844472"/>
              <a:ext cx="1797456" cy="1797456"/>
              <a:chOff x="1206117" y="2068759"/>
              <a:chExt cx="1797456" cy="1797456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1206117" y="2068759"/>
                <a:ext cx="1797456" cy="1797456"/>
                <a:chOff x="1206117" y="2068759"/>
                <a:chExt cx="1797456" cy="1797456"/>
              </a:xfrm>
            </p:grpSpPr>
            <p:sp>
              <p:nvSpPr>
                <p:cNvPr id="7" name="6 Elipse"/>
                <p:cNvSpPr/>
                <p:nvPr/>
              </p:nvSpPr>
              <p:spPr>
                <a:xfrm>
                  <a:off x="1206117" y="2068759"/>
                  <a:ext cx="1797456" cy="1797456"/>
                </a:xfrm>
                <a:prstGeom prst="ellipse">
                  <a:avLst/>
                </a:prstGeom>
                <a:pattFill prst="dkUpDiag">
                  <a:fgClr>
                    <a:schemeClr val="accent2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17" name="16 Elipse"/>
                <p:cNvSpPr/>
                <p:nvPr/>
              </p:nvSpPr>
              <p:spPr>
                <a:xfrm>
                  <a:off x="1293962" y="2156604"/>
                  <a:ext cx="1621766" cy="162176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</p:grpSp>
          <p:sp>
            <p:nvSpPr>
              <p:cNvPr id="15" name="14 CuadroTexto"/>
              <p:cNvSpPr txBox="1"/>
              <p:nvPr/>
            </p:nvSpPr>
            <p:spPr>
              <a:xfrm>
                <a:off x="1428026" y="2515620"/>
                <a:ext cx="135363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1</a:t>
                </a:r>
                <a:r>
                  <a:rPr lang="es-ES" sz="1400" b="1" dirty="0"/>
                  <a:t/>
                </a:r>
                <a:br>
                  <a:rPr lang="es-ES" sz="1400" b="1" dirty="0"/>
                </a:br>
                <a:r>
                  <a:rPr lang="es-ES" sz="1400" b="1" dirty="0"/>
                  <a:t>Denuncia y</a:t>
                </a:r>
                <a:br>
                  <a:rPr lang="es-ES" sz="1400" b="1" dirty="0"/>
                </a:br>
                <a:r>
                  <a:rPr lang="es-ES" sz="1400" b="1" dirty="0"/>
                  <a:t>práctica médica</a:t>
                </a:r>
                <a:endParaRPr lang="es-ES_tradnl" sz="1400" b="1" dirty="0"/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4026955" y="1844472"/>
              <a:ext cx="1797456" cy="1797456"/>
              <a:chOff x="1206117" y="2068759"/>
              <a:chExt cx="1797456" cy="1797456"/>
            </a:xfrm>
          </p:grpSpPr>
          <p:grpSp>
            <p:nvGrpSpPr>
              <p:cNvPr id="22" name="21 Grupo"/>
              <p:cNvGrpSpPr/>
              <p:nvPr/>
            </p:nvGrpSpPr>
            <p:grpSpPr>
              <a:xfrm>
                <a:off x="1206117" y="2068759"/>
                <a:ext cx="1797456" cy="1797456"/>
                <a:chOff x="1206117" y="2068759"/>
                <a:chExt cx="1797456" cy="1797456"/>
              </a:xfrm>
            </p:grpSpPr>
            <p:sp>
              <p:nvSpPr>
                <p:cNvPr id="24" name="23 Elipse"/>
                <p:cNvSpPr/>
                <p:nvPr/>
              </p:nvSpPr>
              <p:spPr>
                <a:xfrm>
                  <a:off x="1206117" y="2068759"/>
                  <a:ext cx="1797456" cy="1797456"/>
                </a:xfrm>
                <a:prstGeom prst="ellipse">
                  <a:avLst/>
                </a:prstGeom>
                <a:pattFill prst="dkUpDiag">
                  <a:fgClr>
                    <a:srgbClr val="6DB36F"/>
                  </a:fgClr>
                  <a:bgClr>
                    <a:schemeClr val="bg1"/>
                  </a:bgClr>
                </a:pattFill>
                <a:ln w="19050">
                  <a:solidFill>
                    <a:srgbClr val="6DB3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25" name="24 Elipse"/>
                <p:cNvSpPr/>
                <p:nvPr/>
              </p:nvSpPr>
              <p:spPr>
                <a:xfrm>
                  <a:off x="1293962" y="2156604"/>
                  <a:ext cx="1621766" cy="162176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</p:grpSp>
          <p:sp>
            <p:nvSpPr>
              <p:cNvPr id="23" name="22 CuadroTexto"/>
              <p:cNvSpPr txBox="1"/>
              <p:nvPr/>
            </p:nvSpPr>
            <p:spPr>
              <a:xfrm>
                <a:off x="1531002" y="2515620"/>
                <a:ext cx="114768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b="1" dirty="0">
                    <a:ln>
                      <a:solidFill>
                        <a:srgbClr val="427E43"/>
                      </a:solidFill>
                    </a:ln>
                    <a:solidFill>
                      <a:srgbClr val="427E43"/>
                    </a:solidFill>
                  </a:rPr>
                  <a:t>2</a:t>
                </a:r>
                <a:r>
                  <a:rPr lang="es-ES" sz="1400" b="1" dirty="0"/>
                  <a:t/>
                </a:r>
                <a:br>
                  <a:rPr lang="es-ES" sz="1400" b="1" dirty="0"/>
                </a:br>
                <a:r>
                  <a:rPr lang="es-ES" sz="1400" b="1" dirty="0"/>
                  <a:t>Apoyo </a:t>
                </a:r>
                <a:br>
                  <a:rPr lang="es-ES" sz="1400" b="1" dirty="0"/>
                </a:br>
                <a:r>
                  <a:rPr lang="es-ES" sz="1400" b="1" dirty="0"/>
                  <a:t>institucional </a:t>
                </a:r>
                <a:br>
                  <a:rPr lang="es-ES" sz="1400" b="1" dirty="0"/>
                </a:br>
                <a:r>
                  <a:rPr lang="es-ES" sz="1400" b="1" dirty="0"/>
                  <a:t>y médico </a:t>
                </a:r>
                <a:endParaRPr lang="es-ES_tradnl" sz="1400" b="1" dirty="0"/>
              </a:p>
            </p:txBody>
          </p:sp>
        </p:grpSp>
        <p:grpSp>
          <p:nvGrpSpPr>
            <p:cNvPr id="26" name="25 Grupo"/>
            <p:cNvGrpSpPr/>
            <p:nvPr/>
          </p:nvGrpSpPr>
          <p:grpSpPr>
            <a:xfrm>
              <a:off x="6847793" y="1844472"/>
              <a:ext cx="1797456" cy="1797456"/>
              <a:chOff x="1206117" y="2068759"/>
              <a:chExt cx="1797456" cy="1797456"/>
            </a:xfrm>
          </p:grpSpPr>
          <p:grpSp>
            <p:nvGrpSpPr>
              <p:cNvPr id="27" name="26 Grupo"/>
              <p:cNvGrpSpPr/>
              <p:nvPr/>
            </p:nvGrpSpPr>
            <p:grpSpPr>
              <a:xfrm>
                <a:off x="1206117" y="2068759"/>
                <a:ext cx="1797456" cy="1797456"/>
                <a:chOff x="1206117" y="2068759"/>
                <a:chExt cx="1797456" cy="1797456"/>
              </a:xfrm>
            </p:grpSpPr>
            <p:sp>
              <p:nvSpPr>
                <p:cNvPr id="29" name="28 Elipse"/>
                <p:cNvSpPr/>
                <p:nvPr/>
              </p:nvSpPr>
              <p:spPr>
                <a:xfrm>
                  <a:off x="1206117" y="2068759"/>
                  <a:ext cx="1797456" cy="1797456"/>
                </a:xfrm>
                <a:prstGeom prst="ellipse">
                  <a:avLst/>
                </a:prstGeom>
                <a:pattFill prst="dkUp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1293962" y="2156604"/>
                  <a:ext cx="1621766" cy="162176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</p:grpSp>
          <p:sp>
            <p:nvSpPr>
              <p:cNvPr id="28" name="27 CuadroTexto"/>
              <p:cNvSpPr txBox="1"/>
              <p:nvPr/>
            </p:nvSpPr>
            <p:spPr>
              <a:xfrm>
                <a:off x="1494844" y="2515620"/>
                <a:ext cx="122001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  <a:r>
                  <a:rPr lang="es-ES" sz="1400" b="1" dirty="0"/>
                  <a:t/>
                </a:r>
                <a:br>
                  <a:rPr lang="es-ES" sz="1400" b="1" dirty="0"/>
                </a:br>
                <a:r>
                  <a:rPr lang="es-ES" sz="1400" b="1" dirty="0"/>
                  <a:t>Conocimiento</a:t>
                </a:r>
                <a:br>
                  <a:rPr lang="es-ES" sz="1400" b="1" dirty="0"/>
                </a:br>
                <a:r>
                  <a:rPr lang="es-ES" sz="1400" b="1" dirty="0"/>
                  <a:t>y formación</a:t>
                </a:r>
                <a:endParaRPr lang="es-ES_tradnl" sz="1400" b="1" dirty="0"/>
              </a:p>
            </p:txBody>
          </p:sp>
        </p:grp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285117" y="298822"/>
            <a:ext cx="6564761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sz="1600" dirty="0"/>
              <a:t>PERCEPCIÓN DE LOS MÉDICOS SOBRE LA SITUACIÓN DE SU ENTORNO </a:t>
            </a:r>
          </a:p>
        </p:txBody>
      </p:sp>
    </p:spTree>
    <p:extLst>
      <p:ext uri="{BB962C8B-B14F-4D97-AF65-F5344CB8AC3E}">
        <p14:creationId xmlns="" xmlns:p14="http://schemas.microsoft.com/office/powerpoint/2010/main" val="11481244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361268" y="2126937"/>
          <a:ext cx="3616983" cy="3257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6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2515"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u="none" strike="noStrike" dirty="0">
                          <a:effectLst/>
                        </a:rPr>
                        <a:t>La </a:t>
                      </a:r>
                      <a:r>
                        <a:rPr lang="es-ES" sz="1100" b="1" u="none" strike="noStrike" dirty="0">
                          <a:effectLst/>
                        </a:rPr>
                        <a:t>presión judicial </a:t>
                      </a:r>
                      <a:r>
                        <a:rPr lang="es-ES" sz="1100" u="none" strike="noStrike" dirty="0">
                          <a:effectLst/>
                        </a:rPr>
                        <a:t>sobre los médicos (motivada por las demandas de los pacientes) ha aumentado claramente en los últimos años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828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La </a:t>
                      </a:r>
                      <a:r>
                        <a:rPr lang="es-ES" sz="1100" b="1" u="none" strike="noStrike" dirty="0">
                          <a:effectLst/>
                        </a:rPr>
                        <a:t>amenaza de denuncia/demanda</a:t>
                      </a:r>
                      <a:r>
                        <a:rPr lang="es-ES" sz="1100" u="none" strike="noStrike" dirty="0">
                          <a:effectLst/>
                        </a:rPr>
                        <a:t> judicial condiciona la práctica de una gran parte de los médicos de urgencias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Se </a:t>
                      </a:r>
                      <a:r>
                        <a:rPr lang="es-ES" sz="1100" b="1" u="none" strike="noStrike" dirty="0">
                          <a:effectLst/>
                        </a:rPr>
                        <a:t>realizan pruebas diagnósticas en los servicios de urgencias de utilidad dudosa</a:t>
                      </a:r>
                      <a:r>
                        <a:rPr lang="es-ES" sz="1100" u="none" strike="noStrike" dirty="0">
                          <a:effectLst/>
                        </a:rPr>
                        <a:t>, por prevención ante posibles problemas legales con los pacientes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8285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u="none" strike="noStrike" dirty="0">
                          <a:effectLst/>
                        </a:rPr>
                        <a:t>Se </a:t>
                      </a:r>
                      <a:r>
                        <a:rPr lang="es-ES" sz="1100" b="1" u="none" strike="noStrike" dirty="0">
                          <a:effectLst/>
                        </a:rPr>
                        <a:t>alargan de forma innecesaria los tiempos de estancia de los pacientes </a:t>
                      </a:r>
                      <a:r>
                        <a:rPr lang="es-ES" sz="1100" u="none" strike="noStrike" dirty="0">
                          <a:effectLst/>
                        </a:rPr>
                        <a:t>ya diagnosticados por prevención ante posibles problemas legales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75854" y="347894"/>
            <a:ext cx="6774024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5168751" y="2137893"/>
          <a:ext cx="4933950" cy="351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10067575" y="2250580"/>
          <a:ext cx="864000" cy="304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91,3%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88,7%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89,8%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63,0%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9968024" y="1765552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68750" y="2249683"/>
            <a:ext cx="4286250" cy="648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168751" y="3036484"/>
            <a:ext cx="4219575" cy="648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168751" y="3823285"/>
            <a:ext cx="4171949" cy="648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5168750" y="4610085"/>
            <a:ext cx="2981506" cy="648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14387" y="1268597"/>
            <a:ext cx="4310743" cy="37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s-ES" sz="2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. DENUNCIA Y PRÁCTICA MÉDICA</a:t>
            </a:r>
          </a:p>
        </p:txBody>
      </p:sp>
    </p:spTree>
    <p:extLst>
      <p:ext uri="{BB962C8B-B14F-4D97-AF65-F5344CB8AC3E}">
        <p14:creationId xmlns="" xmlns:p14="http://schemas.microsoft.com/office/powerpoint/2010/main" val="11207673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2407163"/>
              </p:ext>
            </p:extLst>
          </p:nvPr>
        </p:nvGraphicFramePr>
        <p:xfrm>
          <a:off x="1450954" y="2382409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94,7%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92,2%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87,7%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88,5%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93,9%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91,2%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93,6%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90,6%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91,6%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="" xmlns:p14="http://schemas.microsoft.com/office/powerpoint/2010/main" val="2221014339"/>
              </p:ext>
            </p:extLst>
          </p:nvPr>
        </p:nvGraphicFramePr>
        <p:xfrm>
          <a:off x="4245147" y="2363780"/>
          <a:ext cx="5828400" cy="11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477791" y="1769846"/>
            <a:ext cx="847873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endParaRPr lang="es-ES" sz="1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="" xmlns:p14="http://schemas.microsoft.com/office/powerpoint/2010/main" val="1197084288"/>
              </p:ext>
            </p:extLst>
          </p:nvPr>
        </p:nvGraphicFramePr>
        <p:xfrm>
          <a:off x="4280299" y="4582130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="" xmlns:p14="http://schemas.microsoft.com/office/powerpoint/2010/main" val="3462438914"/>
              </p:ext>
            </p:extLst>
          </p:nvPr>
        </p:nvGraphicFramePr>
        <p:xfrm>
          <a:off x="4279157" y="5495552"/>
          <a:ext cx="5828400" cy="11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="" xmlns:p14="http://schemas.microsoft.com/office/powerpoint/2010/main" val="277199591"/>
              </p:ext>
            </p:extLst>
          </p:nvPr>
        </p:nvGraphicFramePr>
        <p:xfrm>
          <a:off x="4244803" y="1619976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477793" y="1330920"/>
            <a:ext cx="847872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La PRESIÓN JUDICIAL sobre los médicos (motivada por las demandas de los pacientes) ha aumentado claramente en los últimos años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0108699" y="1248376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672693" y="1804296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0116875" y="1804297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91,3%</a:t>
            </a: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="" xmlns:p14="http://schemas.microsoft.com/office/powerpoint/2010/main" val="1316110602"/>
              </p:ext>
            </p:extLst>
          </p:nvPr>
        </p:nvGraphicFramePr>
        <p:xfrm>
          <a:off x="4273204" y="3575533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ectangle 26"/>
          <p:cNvSpPr txBox="1">
            <a:spLocks noChangeArrowheads="1"/>
          </p:cNvSpPr>
          <p:nvPr/>
        </p:nvSpPr>
        <p:spPr bwMode="auto">
          <a:xfrm>
            <a:off x="1454022" y="6627168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53133" y="222209"/>
            <a:ext cx="6643398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       1. DENUNCIA Y PRÁCTICA MÉDICA</a:t>
            </a:r>
          </a:p>
        </p:txBody>
      </p:sp>
    </p:spTree>
    <p:extLst>
      <p:ext uri="{BB962C8B-B14F-4D97-AF65-F5344CB8AC3E}">
        <p14:creationId xmlns="" xmlns:p14="http://schemas.microsoft.com/office/powerpoint/2010/main" val="183903408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92,3%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87,3%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87,9%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88,4%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90,4%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87,0%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38789"/>
          <a:ext cx="5829540" cy="115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38669"/>
            <a:ext cx="827771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La AMENAZA DE DENUNCIA/DEMANDA judicial condiciona la práctica de una gran parte de los médicos de urgencias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76962"/>
          <a:ext cx="5829540" cy="7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96662"/>
          <a:ext cx="5829540" cy="107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88,7%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6" name="15 Gráfico"/>
          <p:cNvGraphicFramePr/>
          <p:nvPr>
            <p:extLst/>
          </p:nvPr>
        </p:nvGraphicFramePr>
        <p:xfrm>
          <a:off x="4086525" y="3498768"/>
          <a:ext cx="5829540" cy="7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53133" y="222209"/>
            <a:ext cx="6643398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       1. DENUNCIA Y PRÁCTICA MÉDICA</a:t>
            </a:r>
          </a:p>
        </p:txBody>
      </p:sp>
    </p:spTree>
    <p:extLst>
      <p:ext uri="{BB962C8B-B14F-4D97-AF65-F5344CB8AC3E}">
        <p14:creationId xmlns="" xmlns:p14="http://schemas.microsoft.com/office/powerpoint/2010/main" val="413586754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93,2%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88,3%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90,9%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89,8%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3" y="2238789"/>
          <a:ext cx="5828400" cy="121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415480" y="1037432"/>
            <a:ext cx="827771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Se REALIZAN PRUEBAS DIAGNÓSTICAS EN LOS SERVICIOS DE URGENCIAS DE UTILIDAD DUDOSA, por prevención ante posibles problemas legales con los pacientes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3" y="4487594"/>
          <a:ext cx="5828400" cy="79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3" y="5375395"/>
          <a:ext cx="5828400" cy="113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622580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785634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785635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89,8%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229714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53133" y="222209"/>
            <a:ext cx="6643398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       1. DENUNCIA Y PRÁCTICA MÉDICA</a:t>
            </a:r>
          </a:p>
        </p:txBody>
      </p:sp>
    </p:spTree>
    <p:extLst>
      <p:ext uri="{BB962C8B-B14F-4D97-AF65-F5344CB8AC3E}">
        <p14:creationId xmlns="" xmlns:p14="http://schemas.microsoft.com/office/powerpoint/2010/main" val="1215380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101" y="1153133"/>
            <a:ext cx="11520749" cy="5594507"/>
          </a:xfrm>
        </p:spPr>
        <p:txBody>
          <a:bodyPr/>
          <a:lstStyle/>
          <a:p>
            <a:r>
              <a:rPr lang="es-ES" dirty="0"/>
              <a:t>SEBASTIÁN MARTÍNEZ. PRESIDENTE ICOM ZAMORA</a:t>
            </a:r>
          </a:p>
          <a:p>
            <a:endParaRPr lang="es-ES" dirty="0"/>
          </a:p>
          <a:p>
            <a:r>
              <a:rPr lang="es-ES" dirty="0"/>
              <a:t>CARMEN SEBASTIANES. VOCAL NACIONAL DE HOSPITALES</a:t>
            </a:r>
          </a:p>
          <a:p>
            <a:endParaRPr lang="es-ES" dirty="0"/>
          </a:p>
          <a:p>
            <a:r>
              <a:rPr lang="es-ES" dirty="0"/>
              <a:t>BERNARDO PEREA DIRECTOR DE LA ESCUELA DE MEDICINA LEGAL UCM. </a:t>
            </a:r>
          </a:p>
          <a:p>
            <a:endParaRPr lang="es-ES" dirty="0"/>
          </a:p>
          <a:p>
            <a:r>
              <a:rPr lang="es-ES" dirty="0"/>
              <a:t>BEATRIZ GONZALEZ-VARCALCEL. PRESIDENTA DE SESPAS</a:t>
            </a:r>
          </a:p>
          <a:p>
            <a:endParaRPr lang="es-ES" dirty="0"/>
          </a:p>
          <a:p>
            <a:r>
              <a:rPr lang="es-ES" dirty="0"/>
              <a:t>ANDREU SEGURA. PREVENTIVISTA. EXPRESIDENTE SESPAS</a:t>
            </a:r>
          </a:p>
          <a:p>
            <a:endParaRPr lang="es-ES" dirty="0"/>
          </a:p>
          <a:p>
            <a:r>
              <a:rPr lang="es-ES" dirty="0"/>
              <a:t>JUAN MANUEL GARROTE. SECRETARIO GENERAL OMC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GRUPO DE TRABAJO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46" y="5110235"/>
            <a:ext cx="743054" cy="810604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77" y="1153133"/>
            <a:ext cx="676975" cy="849088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73" y="2055782"/>
            <a:ext cx="990738" cy="885949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96" y="2911415"/>
            <a:ext cx="943107" cy="914528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33" y="3983995"/>
            <a:ext cx="963038" cy="864264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83" y="5777693"/>
            <a:ext cx="842641" cy="969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77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67,6%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69,1%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56,8%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68,4%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63,3%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4" y="2238789"/>
          <a:ext cx="582840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241170" y="1055845"/>
            <a:ext cx="960578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Se ALARGAN DE FORMA INNECESARIA LOS TIEMPOS DE ESTANCIA DE LOS PACIENTES ya diagnosticados por prevención ante posibles problemas legales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121678" y="4401877"/>
          <a:ext cx="5828400" cy="90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4" y="5343496"/>
          <a:ext cx="582840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622580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785634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785635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63,0%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314778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53133" y="222209"/>
            <a:ext cx="6643398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       1. DENUNCIA Y PRÁCTICA MÉDICA</a:t>
            </a:r>
          </a:p>
        </p:txBody>
      </p:sp>
    </p:spTree>
    <p:extLst>
      <p:ext uri="{BB962C8B-B14F-4D97-AF65-F5344CB8AC3E}">
        <p14:creationId xmlns="" xmlns:p14="http://schemas.microsoft.com/office/powerpoint/2010/main" val="40611780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298275" y="2374686"/>
          <a:ext cx="3310940" cy="2751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0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7275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100" u="none" strike="noStrike" dirty="0">
                          <a:effectLst/>
                        </a:rPr>
                        <a:t>Las </a:t>
                      </a:r>
                      <a:r>
                        <a:rPr lang="es-ES" sz="1100" b="1" u="none" strike="noStrike" dirty="0">
                          <a:effectLst/>
                        </a:rPr>
                        <a:t>estructuras hospitalarias/sanitarias protegen a los facultativos</a:t>
                      </a:r>
                      <a:r>
                        <a:rPr lang="es-ES" sz="1100" u="none" strike="noStrike" dirty="0">
                          <a:effectLst/>
                        </a:rPr>
                        <a:t> de los problemas legales que pudieran tener con los pacientes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727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dirty="0">
                          <a:effectLst/>
                        </a:rPr>
                        <a:t>En caso de conflicto legal con un paciente contamos con la </a:t>
                      </a:r>
                      <a:r>
                        <a:rPr lang="es-ES" sz="1100" b="1" u="none" strike="noStrike" dirty="0">
                          <a:effectLst/>
                        </a:rPr>
                        <a:t>comprensión/solidaridad del resto de médicos del servicio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727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dirty="0">
                          <a:effectLst/>
                        </a:rPr>
                        <a:t>En caso de conflicto legal con un paciente contamos con el </a:t>
                      </a:r>
                      <a:r>
                        <a:rPr lang="es-ES" sz="1100" b="1" u="none" strike="noStrike" dirty="0">
                          <a:effectLst/>
                        </a:rPr>
                        <a:t>respaldo de la dirección del centro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/>
          </p:nvPr>
        </p:nvGraphicFramePr>
        <p:xfrm>
          <a:off x="4705933" y="2173037"/>
          <a:ext cx="5067840" cy="341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9799711" y="2400922"/>
          <a:ext cx="864000" cy="274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2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88,0%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2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baseline="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67,6%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2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79,1%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5362575" y="2317910"/>
            <a:ext cx="4212045" cy="79738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726172" y="3328947"/>
            <a:ext cx="3255779" cy="81776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784011" y="4352439"/>
            <a:ext cx="3790608" cy="80962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82547" y="296894"/>
            <a:ext cx="6946218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209387" y="2517146"/>
            <a:ext cx="216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 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9801222" y="1910214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41228" y="1174442"/>
            <a:ext cx="3656129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2. APOYO INSTITUCIONAL Y MÉDICO</a:t>
            </a:r>
          </a:p>
        </p:txBody>
      </p:sp>
    </p:spTree>
    <p:extLst>
      <p:ext uri="{BB962C8B-B14F-4D97-AF65-F5344CB8AC3E}">
        <p14:creationId xmlns="" xmlns:p14="http://schemas.microsoft.com/office/powerpoint/2010/main" val="374697557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graphicFrame>
        <p:nvGraphicFramePr>
          <p:cNvPr id="17" name="16 Gráfico"/>
          <p:cNvGraphicFramePr/>
          <p:nvPr>
            <p:extLst/>
          </p:nvPr>
        </p:nvGraphicFramePr>
        <p:xfrm>
          <a:off x="4086525" y="2249422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41239"/>
            <a:ext cx="827771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Las ESTRUCTURAS HOSPITALARIAS/SANITARIAS PROTEGEN A LOS FACULTATIVOS de los problemas legales que pudieran tener con los pacientes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66328"/>
          <a:ext cx="582954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64762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14583" y="182010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2. APOYO INSTITUCIONAL Y MÉDICO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88,0%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9" name="18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3497334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68,6%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60,9%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65,7%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69,5%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67,7%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66,3%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68,9%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66,8%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38789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292333" y="1084654"/>
            <a:ext cx="827771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En caso de conflicto legal con un paciente contamos con la COMPRENSIÓN/SOLIDARIDAD DEL RESTO DE MÉDICOS DEL SERVICIO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55695"/>
          <a:ext cx="5829540" cy="79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54129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67,6%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21" name="20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14583" y="182010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2. APOYO INSTITUCIONAL Y MÉDICO</a:t>
            </a:r>
          </a:p>
        </p:txBody>
      </p:sp>
    </p:spTree>
    <p:extLst>
      <p:ext uri="{BB962C8B-B14F-4D97-AF65-F5344CB8AC3E}">
        <p14:creationId xmlns="" xmlns:p14="http://schemas.microsoft.com/office/powerpoint/2010/main" val="407005404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graphicFrame>
        <p:nvGraphicFramePr>
          <p:cNvPr id="17" name="16 Gráfico"/>
          <p:cNvGraphicFramePr/>
          <p:nvPr>
            <p:extLst/>
          </p:nvPr>
        </p:nvGraphicFramePr>
        <p:xfrm>
          <a:off x="4086525" y="2260055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59936"/>
            <a:ext cx="827771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En caso de conflicto legal con un paciente contamos con el RESPALDO DE LA DIRECCIÓN DEL CENTRO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02531"/>
          <a:ext cx="5829540" cy="91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43496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79,1%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9" name="18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114583" y="182010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2. APOYO INSTITUCIONAL Y MÉDICO</a:t>
            </a:r>
          </a:p>
        </p:txBody>
      </p:sp>
    </p:spTree>
    <p:extLst>
      <p:ext uri="{BB962C8B-B14F-4D97-AF65-F5344CB8AC3E}">
        <p14:creationId xmlns="" xmlns:p14="http://schemas.microsoft.com/office/powerpoint/2010/main" val="354403504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329755" y="2009148"/>
          <a:ext cx="3067050" cy="3090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302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dk1"/>
                          </a:solidFill>
                        </a:rPr>
                        <a:t>Los médicos de urgencias </a:t>
                      </a:r>
                      <a:r>
                        <a:rPr lang="es-ES" sz="1100" b="1" dirty="0">
                          <a:solidFill>
                            <a:schemeClr val="dk1"/>
                          </a:solidFill>
                        </a:rPr>
                        <a:t>tienen los conocimientos médico-legales suficientes</a:t>
                      </a:r>
                      <a:r>
                        <a:rPr lang="es-ES" sz="1100" dirty="0">
                          <a:solidFill>
                            <a:schemeClr val="dk1"/>
                          </a:solidFill>
                        </a:rPr>
                        <a:t> para afrontar la mayoría de los problemas legales que se les presentan en su trabajo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25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dirty="0">
                          <a:effectLst/>
                        </a:rPr>
                        <a:t>Los médicos de urgencias son </a:t>
                      </a:r>
                      <a:r>
                        <a:rPr lang="es-ES" sz="1100" b="1" u="none" strike="noStrike" dirty="0">
                          <a:effectLst/>
                        </a:rPr>
                        <a:t>desconocedores de las posibles consecuencias</a:t>
                      </a:r>
                      <a:r>
                        <a:rPr lang="es-ES" sz="1100" u="none" strike="noStrike" dirty="0">
                          <a:effectLst/>
                        </a:rPr>
                        <a:t> que puede acarrear la denuncia de un paciente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25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debería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potenciar la formación médico-legal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los médicos de urgencias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/>
          </p:nvPr>
        </p:nvGraphicFramePr>
        <p:xfrm>
          <a:off x="4752975" y="1965058"/>
          <a:ext cx="5152061" cy="344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/>
          </p:nvPr>
        </p:nvGraphicFramePr>
        <p:xfrm>
          <a:off x="10005844" y="2078160"/>
          <a:ext cx="864000" cy="3008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27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86,7%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27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baseline="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60,6%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27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baseline="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96,1%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5485737" y="2099428"/>
            <a:ext cx="4259004" cy="80667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52976" y="3148642"/>
            <a:ext cx="2978666" cy="79120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752975" y="4202396"/>
            <a:ext cx="4705350" cy="762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140991" y="301267"/>
            <a:ext cx="7704856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950078" y="155933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4091" y="1172982"/>
            <a:ext cx="341689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3. CONOCIMIENTO Y FORMACIÓN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98889788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graphicFrame>
        <p:nvGraphicFramePr>
          <p:cNvPr id="17" name="16 Gráfico"/>
          <p:cNvGraphicFramePr/>
          <p:nvPr>
            <p:extLst/>
          </p:nvPr>
        </p:nvGraphicFramePr>
        <p:xfrm>
          <a:off x="4086525" y="2228156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76860"/>
            <a:ext cx="827771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Los médicos de urgencias TIENEN LOS CONOCIMIENTOS MÉDICO-LEGALES SUFICIENTES para afrontar la mayoría de los </a:t>
            </a:r>
            <a:b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</a:b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problemas legales que se les presentan en su trabajo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76963"/>
          <a:ext cx="5829540" cy="78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11597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98397" y="1649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3. CONOCIMIENTO Y FORMACION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86,7%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6446962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60,4%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60,9%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59,1%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61,3%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06890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81202"/>
            <a:ext cx="931870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Los médicos de urgencias son DESCONOCEDORES DE LAS POSIBLES CONSECUENCIAS que puede acarrear la denuncia de un paciente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65674"/>
          <a:ext cx="5829540" cy="82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290331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60,6%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198397" y="1649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3. CONOCIMIENTO Y FORMACION</a:t>
            </a:r>
          </a:p>
        </p:txBody>
      </p:sp>
    </p:spTree>
    <p:extLst>
      <p:ext uri="{BB962C8B-B14F-4D97-AF65-F5344CB8AC3E}">
        <p14:creationId xmlns="" xmlns:p14="http://schemas.microsoft.com/office/powerpoint/2010/main" val="114125836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95,0%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96,2%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96,8%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95,2%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97,1%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96,1%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95,7%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ACTUALMENTE*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95,1%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96,7%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28156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28037"/>
            <a:ext cx="827771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Se debería POTENCIAR LA FORMACIÓN MÉDICO-LEGAL de los médicos de urgencias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55044"/>
          <a:ext cx="5829540" cy="83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54129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96,1%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98397" y="1649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LA SITUACIÓN DE SU ENTORNO</a:t>
            </a:r>
          </a:p>
          <a:p>
            <a:r>
              <a:rPr lang="es-ES" dirty="0"/>
              <a:t>3. CONOCIMIENTO Y FORMACION</a:t>
            </a:r>
          </a:p>
        </p:txBody>
      </p:sp>
    </p:spTree>
    <p:extLst>
      <p:ext uri="{BB962C8B-B14F-4D97-AF65-F5344CB8AC3E}">
        <p14:creationId xmlns="" xmlns:p14="http://schemas.microsoft.com/office/powerpoint/2010/main" val="69643373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4132" y="5211083"/>
            <a:ext cx="9442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latin typeface="Myriad Pro" panose="020B0503030403020204" pitchFamily="34" charset="0"/>
              </a:rPr>
              <a:t>PERCEPCIÓN DE LOS MÉDICOS SOBRE  SU SITUACIÓN PARTICULAR </a:t>
            </a:r>
          </a:p>
        </p:txBody>
      </p:sp>
    </p:spTree>
    <p:extLst>
      <p:ext uri="{BB962C8B-B14F-4D97-AF65-F5344CB8AC3E}">
        <p14:creationId xmlns="" xmlns:p14="http://schemas.microsoft.com/office/powerpoint/2010/main" val="21705775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2794000" y="1439424"/>
          <a:ext cx="6604000" cy="41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9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Introducción: objetivos y ficha técnica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indent="358775"/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Introducción y objetivos</a:t>
                      </a:r>
                      <a:endParaRPr lang="es-ES_tradnl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lvl="1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Ficha técnica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Caracterización de la muestra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Percepción de los médicos sobre la situación de su entorno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lvl="1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Denuncias y práctica médica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lvl="1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Apoyo institucional y médico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lvl="1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Conocimientos y formación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29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Percepción de los médicos sobre su situación particular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</a:t>
                      </a:r>
                      <a:endParaRPr lang="es-ES_tradnl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lvl="1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Denuncias y práctica médica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indent="358775"/>
                      <a:r>
                        <a:rPr lang="es-E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</a:t>
                      </a:r>
                      <a:r>
                        <a:rPr lang="es-ES" sz="1400" dirty="0"/>
                        <a:t>iesgo de reclamaciones y demandas</a:t>
                      </a:r>
                      <a:endParaRPr lang="es-ES_tradnl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Principales</a:t>
                      </a:r>
                      <a:r>
                        <a:rPr lang="es-ES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resultados</a:t>
                      </a:r>
                      <a:endParaRPr lang="es-E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19658" y="262809"/>
            <a:ext cx="15678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Myriad Pro" panose="020B0503030403020204" pitchFamily="34" charset="0"/>
              </a:rPr>
              <a:t>ÍNDICE</a:t>
            </a:r>
            <a:endParaRPr lang="es-ES_tradnl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13588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307566" y="2329132"/>
            <a:ext cx="7576868" cy="828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3" name="12 Grupo"/>
          <p:cNvGrpSpPr/>
          <p:nvPr/>
        </p:nvGrpSpPr>
        <p:grpSpPr>
          <a:xfrm>
            <a:off x="3506495" y="1844472"/>
            <a:ext cx="1797456" cy="1797456"/>
            <a:chOff x="1206117" y="2068759"/>
            <a:chExt cx="1797456" cy="1797456"/>
          </a:xfrm>
        </p:grpSpPr>
        <p:grpSp>
          <p:nvGrpSpPr>
            <p:cNvPr id="24" name="23 Grupo"/>
            <p:cNvGrpSpPr/>
            <p:nvPr/>
          </p:nvGrpSpPr>
          <p:grpSpPr>
            <a:xfrm>
              <a:off x="1206117" y="2068759"/>
              <a:ext cx="1797456" cy="1797456"/>
              <a:chOff x="1206117" y="2068759"/>
              <a:chExt cx="1797456" cy="1797456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1206117" y="2068759"/>
                <a:ext cx="1797456" cy="1797456"/>
              </a:xfrm>
              <a:prstGeom prst="ellipse">
                <a:avLst/>
              </a:prstGeom>
              <a:pattFill prst="dkUpDiag">
                <a:fgClr>
                  <a:srgbClr val="F5A91F"/>
                </a:fgClr>
                <a:bgClr>
                  <a:schemeClr val="bg1"/>
                </a:bgClr>
              </a:pattFill>
              <a:ln w="19050">
                <a:solidFill>
                  <a:srgbClr val="F5A9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1293962" y="2156604"/>
                <a:ext cx="1621766" cy="1621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  <p:sp>
          <p:nvSpPr>
            <p:cNvPr id="25" name="24 CuadroTexto"/>
            <p:cNvSpPr txBox="1"/>
            <p:nvPr/>
          </p:nvSpPr>
          <p:spPr>
            <a:xfrm>
              <a:off x="1344321" y="2518225"/>
              <a:ext cx="1521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Denuncia y </a:t>
              </a:r>
              <a:b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práctica médica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6784532" y="1844472"/>
            <a:ext cx="1797456" cy="1797456"/>
            <a:chOff x="1206117" y="2068759"/>
            <a:chExt cx="1797456" cy="1797456"/>
          </a:xfrm>
        </p:grpSpPr>
        <p:grpSp>
          <p:nvGrpSpPr>
            <p:cNvPr id="29" name="28 Grupo"/>
            <p:cNvGrpSpPr/>
            <p:nvPr/>
          </p:nvGrpSpPr>
          <p:grpSpPr>
            <a:xfrm>
              <a:off x="1206117" y="2068759"/>
              <a:ext cx="1797456" cy="1797456"/>
              <a:chOff x="1206117" y="2068759"/>
              <a:chExt cx="1797456" cy="1797456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1206117" y="2068759"/>
                <a:ext cx="1797456" cy="1797456"/>
              </a:xfrm>
              <a:prstGeom prst="ellipse">
                <a:avLst/>
              </a:prstGeom>
              <a:pattFill prst="dkUpDiag">
                <a:fgClr>
                  <a:srgbClr val="F5A91F"/>
                </a:fgClr>
                <a:bgClr>
                  <a:schemeClr val="bg1"/>
                </a:bgClr>
              </a:pattFill>
              <a:ln w="19050">
                <a:solidFill>
                  <a:srgbClr val="F5A9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1293962" y="2156604"/>
                <a:ext cx="1621766" cy="1621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  <p:sp>
          <p:nvSpPr>
            <p:cNvPr id="30" name="29 CuadroTexto"/>
            <p:cNvSpPr txBox="1"/>
            <p:nvPr/>
          </p:nvSpPr>
          <p:spPr>
            <a:xfrm>
              <a:off x="1389509" y="2439987"/>
              <a:ext cx="14519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Riesgo de </a:t>
              </a:r>
              <a:b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reclamaciones </a:t>
              </a:r>
              <a:b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s-ES" sz="16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 demandas</a:t>
              </a:r>
            </a:p>
          </p:txBody>
        </p:sp>
      </p:grpSp>
      <p:cxnSp>
        <p:nvCxnSpPr>
          <p:cNvPr id="33" name="32 Conector recto"/>
          <p:cNvCxnSpPr/>
          <p:nvPr/>
        </p:nvCxnSpPr>
        <p:spPr>
          <a:xfrm>
            <a:off x="1628776" y="4065020"/>
            <a:ext cx="88487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1634706" y="4307636"/>
            <a:ext cx="868680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En cada bloque, además del total, se han segmentado los resultados considerando:</a:t>
            </a:r>
          </a:p>
          <a:p>
            <a:r>
              <a:rPr lang="es-ES" sz="1600" dirty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La edad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El sexo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La titularidad del hospital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b="1" dirty="0"/>
              <a:t>El número de camas del hospital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127790" y="321275"/>
            <a:ext cx="7704856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606192" y="119883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En el análisis de la información se han considerado los siguientes bloques:</a:t>
            </a:r>
          </a:p>
          <a:p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="" xmlns:p14="http://schemas.microsoft.com/office/powerpoint/2010/main" val="427290049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695896" y="3989009"/>
            <a:ext cx="9058939" cy="1688771"/>
          </a:xfrm>
          <a:prstGeom prst="rect">
            <a:avLst/>
          </a:prstGeom>
          <a:solidFill>
            <a:srgbClr val="FEF2E8"/>
          </a:solidFill>
          <a:ln w="19050">
            <a:solidFill>
              <a:srgbClr val="F8C15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695896" y="1330868"/>
            <a:ext cx="9058939" cy="2581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5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4871070" y="1392443"/>
            <a:ext cx="3799789" cy="702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871070" y="2272732"/>
            <a:ext cx="3555239" cy="702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871070" y="3173144"/>
            <a:ext cx="1777619" cy="702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871070" y="4056792"/>
            <a:ext cx="3068265" cy="702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4871070" y="4943710"/>
            <a:ext cx="1311769" cy="702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887282" y="1287972"/>
          <a:ext cx="8224963" cy="4426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3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16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pueda ser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denunciado / demandado judicialmente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influye de alguna manera en mi ejercicio profesional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3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la atención de urgencia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realizo pruebas diagnósticas, </a:t>
                      </a:r>
                      <a:b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las que podría prescindir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para evitar un posible problema legal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25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Alargo la estancia de los pacientes en los servicios de urgencia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como forma de evitar un posible problema legal motivado por un alta prematura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3767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 recibido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usted alguna reclamación de algún paciente ante los servicios de atención al paciente o ante los servicios de inspección sanitaria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debido a su ejercicio profesional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52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 recibido alguna denuncia o demanda por un paciente ante los tribunales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25037" y="322149"/>
            <a:ext cx="7704856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</p:txBody>
      </p:sp>
      <p:graphicFrame>
        <p:nvGraphicFramePr>
          <p:cNvPr id="17" name="16 Gráfico"/>
          <p:cNvGraphicFramePr/>
          <p:nvPr>
            <p:extLst/>
          </p:nvPr>
        </p:nvGraphicFramePr>
        <p:xfrm>
          <a:off x="4747441" y="1262432"/>
          <a:ext cx="6071192" cy="493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483785" y="2500708"/>
            <a:ext cx="2145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DENUNCIA Y PRACTICA MEDICA</a:t>
            </a:r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406841" y="4656599"/>
            <a:ext cx="2145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RIESGO DE RECLAMACIONES </a:t>
            </a:r>
            <a:br>
              <a:rPr lang="es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DEMANDAS</a:t>
            </a: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5533958" y="6150783"/>
            <a:ext cx="10967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Más de dos veces</a:t>
            </a:r>
          </a:p>
        </p:txBody>
      </p:sp>
      <p:sp>
        <p:nvSpPr>
          <p:cNvPr id="18" name="Rectangle 26"/>
          <p:cNvSpPr txBox="1">
            <a:spLocks noChangeArrowheads="1"/>
          </p:cNvSpPr>
          <p:nvPr/>
        </p:nvSpPr>
        <p:spPr bwMode="auto">
          <a:xfrm>
            <a:off x="6786556" y="6150783"/>
            <a:ext cx="69923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Dos veces</a:t>
            </a:r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7939334" y="6150783"/>
            <a:ext cx="59663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Una vez</a:t>
            </a:r>
          </a:p>
        </p:txBody>
      </p:sp>
      <p:sp>
        <p:nvSpPr>
          <p:cNvPr id="20" name="Rectangle 26"/>
          <p:cNvSpPr txBox="1">
            <a:spLocks noChangeArrowheads="1"/>
          </p:cNvSpPr>
          <p:nvPr/>
        </p:nvSpPr>
        <p:spPr bwMode="auto">
          <a:xfrm>
            <a:off x="9010787" y="6150783"/>
            <a:ext cx="51809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Nunca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311059" y="5876104"/>
            <a:ext cx="4571934" cy="228455"/>
          </a:xfrm>
          <a:prstGeom prst="rect">
            <a:avLst/>
          </a:prstGeom>
          <a:noFill/>
          <a:ln w="19050">
            <a:solidFill>
              <a:srgbClr val="F5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5513086" y="6237892"/>
            <a:ext cx="72000" cy="720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767758" y="6237892"/>
            <a:ext cx="72000" cy="72000"/>
          </a:xfrm>
          <a:prstGeom prst="rect">
            <a:avLst/>
          </a:prstGeom>
          <a:solidFill>
            <a:srgbClr val="C93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905465" y="6237892"/>
            <a:ext cx="72000" cy="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8990008" y="6237892"/>
            <a:ext cx="72000" cy="7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311059" y="6193315"/>
            <a:ext cx="4571935" cy="192602"/>
          </a:xfrm>
          <a:prstGeom prst="rect">
            <a:avLst/>
          </a:prstGeom>
          <a:noFill/>
          <a:ln w="19050">
            <a:solidFill>
              <a:srgbClr val="F8C15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555137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9764105" y="2304011"/>
          <a:ext cx="864000" cy="2631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71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65,6%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71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62,4%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71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68,7%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365397" y="2319958"/>
          <a:ext cx="2857215" cy="255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945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pueda ser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denunciado / demandado judicialmente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influye de alguna manera en mi ejercicio profesional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45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dirty="0">
                          <a:effectLst/>
                        </a:rPr>
                        <a:t>En la atención de urgencia </a:t>
                      </a:r>
                      <a:r>
                        <a:rPr lang="es-ES" sz="1100" b="1" u="none" strike="noStrike" dirty="0">
                          <a:effectLst/>
                        </a:rPr>
                        <a:t>realizo pruebas diagnósticas, de las que podría prescindir</a:t>
                      </a:r>
                      <a:r>
                        <a:rPr lang="es-ES" sz="1100" u="none" strike="noStrike" dirty="0">
                          <a:effectLst/>
                        </a:rPr>
                        <a:t>, para evitar un posible problema legal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291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1" u="none" strike="noStrike" dirty="0">
                          <a:effectLst/>
                        </a:rPr>
                        <a:t>Alargo la estancia de los pacientes en los servicios de urgencia </a:t>
                      </a:r>
                      <a:r>
                        <a:rPr lang="es-ES" sz="1100" u="none" strike="noStrike" dirty="0">
                          <a:effectLst/>
                        </a:rPr>
                        <a:t>como forma de evitar un posible problema legal motivado por un alta prematura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0" name="9 Gráfico"/>
          <p:cNvGraphicFramePr/>
          <p:nvPr>
            <p:extLst/>
          </p:nvPr>
        </p:nvGraphicFramePr>
        <p:xfrm>
          <a:off x="4365644" y="2322893"/>
          <a:ext cx="5392401" cy="266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4311503" y="2402968"/>
            <a:ext cx="3402419" cy="6957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311502" y="3221677"/>
            <a:ext cx="3235842" cy="66847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012711" y="4012827"/>
            <a:ext cx="3561908" cy="66550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769322" y="1825162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50233" y="1214556"/>
            <a:ext cx="3461269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1. DENUNCIA Y PRACTICA MEDICA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125037" y="322149"/>
            <a:ext cx="7704856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</p:txBody>
      </p:sp>
    </p:spTree>
    <p:extLst>
      <p:ext uri="{BB962C8B-B14F-4D97-AF65-F5344CB8AC3E}">
        <p14:creationId xmlns="" xmlns:p14="http://schemas.microsoft.com/office/powerpoint/2010/main" val="189709388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71,3%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65,6%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61,7%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64,9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65,9%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64,6%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66,1%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49422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53451"/>
            <a:ext cx="827771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Que pueda ser DENUNCIADO / DEMANDADO JUDICIALMENTE influye de alguna manera en mi ejercicio profesional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65676"/>
          <a:ext cx="5829540" cy="82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54129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14583" y="210323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  <a:p>
            <a:r>
              <a:rPr lang="es-ES" dirty="0"/>
              <a:t>1. DENUNCIA Y PRACTICA MEDICA</a:t>
            </a: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65,6%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7054217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69,2%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61,3%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59,1%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63,7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63,2%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62,0%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38789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292333" y="1074456"/>
            <a:ext cx="856646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En la atención de urgencia REALIZO PRUEBAS DIAGNÓSTICAS, DE LAS QUE PODRÍA PRESCINDIR, para evitar un posible problema legal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65677"/>
          <a:ext cx="5829540" cy="84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75395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1" name="10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62,4%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14583" y="210323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  <a:p>
            <a:r>
              <a:rPr lang="es-ES" dirty="0"/>
              <a:t>1. DENUNCIA Y PRACTICA MEDICA</a:t>
            </a:r>
          </a:p>
        </p:txBody>
      </p:sp>
    </p:spTree>
    <p:extLst>
      <p:ext uri="{BB962C8B-B14F-4D97-AF65-F5344CB8AC3E}">
        <p14:creationId xmlns="" xmlns:p14="http://schemas.microsoft.com/office/powerpoint/2010/main" val="385101378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38789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105956"/>
            <a:ext cx="951095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ALARGO LA ESTANCIA DE LOS PACIENTES EN LOS SERVICIOS DE URGENCIA como forma de evitar un posible problema legal motivado </a:t>
            </a:r>
            <a:b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</a:b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por un alta prematura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76310"/>
          <a:ext cx="5829540" cy="83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75395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11" name="10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68,7%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950078" y="1134017"/>
            <a:ext cx="880046" cy="392866"/>
          </a:xfrm>
          <a:prstGeom prst="rect">
            <a:avLst/>
          </a:prstGeom>
          <a:solidFill>
            <a:srgbClr val="E1590D"/>
          </a:solidFill>
        </p:spPr>
        <p:txBody>
          <a:bodyPr wrap="none" anchor="ctr">
            <a:no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TOP BOX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14583" y="210323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  <a:p>
            <a:r>
              <a:rPr lang="es-ES" dirty="0"/>
              <a:t>1. DENUNCIA Y PRACTICA MEDICA</a:t>
            </a:r>
          </a:p>
        </p:txBody>
      </p:sp>
    </p:spTree>
    <p:extLst>
      <p:ext uri="{BB962C8B-B14F-4D97-AF65-F5344CB8AC3E}">
        <p14:creationId xmlns="" xmlns:p14="http://schemas.microsoft.com/office/powerpoint/2010/main" val="312412834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976722" y="1106679"/>
            <a:ext cx="665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CONDICIONAMIENTO EN LA PRÁCTICA MÉDICA POR AMENAZA DE DEMANDA JUDICIAL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6723" y="2949767"/>
            <a:ext cx="6981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REALIZACIÓN DE PRUEBAS DIAGNÓSTICAS DE UTILIDAD DUDOSA PARA PREVENIR PROBLEMAS LEGALES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76723" y="4767681"/>
            <a:ext cx="71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SE ALARGAN LOS TIEMPOS DE ESPERA DE LOS PACIENTES PARA EVITAR PROBLEMAS LEGALES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375271" y="1336789"/>
            <a:ext cx="7441461" cy="1357825"/>
            <a:chOff x="224613" y="1336788"/>
            <a:chExt cx="7441461" cy="1357825"/>
          </a:xfrm>
        </p:grpSpPr>
        <p:graphicFrame>
          <p:nvGraphicFramePr>
            <p:cNvPr id="6" name="5 Gráfico"/>
            <p:cNvGraphicFramePr/>
            <p:nvPr>
              <p:extLst/>
            </p:nvPr>
          </p:nvGraphicFramePr>
          <p:xfrm>
            <a:off x="1987702" y="1336788"/>
            <a:ext cx="5678372" cy="1357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11 CuadroTexto"/>
            <p:cNvSpPr txBox="1"/>
            <p:nvPr/>
          </p:nvSpPr>
          <p:spPr>
            <a:xfrm>
              <a:off x="224613" y="1484892"/>
              <a:ext cx="17756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400"/>
                </a:spcAft>
              </a:pPr>
              <a:r>
                <a:rPr lang="es-ES" sz="1200" dirty="0"/>
                <a:t>Entorno</a:t>
              </a:r>
            </a:p>
            <a:p>
              <a:pPr algn="r">
                <a:spcAft>
                  <a:spcPts val="400"/>
                </a:spcAft>
              </a:pPr>
              <a:endParaRPr lang="es-ES" sz="1200" dirty="0"/>
            </a:p>
            <a:p>
              <a:pPr algn="r">
                <a:spcAft>
                  <a:spcPts val="400"/>
                </a:spcAft>
              </a:pPr>
              <a:endParaRPr lang="es-ES" sz="1200" dirty="0"/>
            </a:p>
            <a:p>
              <a:pPr algn="r">
                <a:spcAft>
                  <a:spcPts val="400"/>
                </a:spcAft>
              </a:pPr>
              <a:r>
                <a:rPr lang="es-ES" sz="1200" dirty="0"/>
                <a:t>Particular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411377" y="3187146"/>
            <a:ext cx="7369249" cy="1430253"/>
            <a:chOff x="224613" y="3187145"/>
            <a:chExt cx="7369249" cy="1430253"/>
          </a:xfrm>
        </p:grpSpPr>
        <p:graphicFrame>
          <p:nvGraphicFramePr>
            <p:cNvPr id="9" name="8 Gráfico"/>
            <p:cNvGraphicFramePr/>
            <p:nvPr>
              <p:extLst/>
            </p:nvPr>
          </p:nvGraphicFramePr>
          <p:xfrm>
            <a:off x="2000250" y="3187145"/>
            <a:ext cx="5593612" cy="1430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14 CuadroTexto"/>
            <p:cNvSpPr txBox="1"/>
            <p:nvPr/>
          </p:nvSpPr>
          <p:spPr>
            <a:xfrm>
              <a:off x="224613" y="3386446"/>
              <a:ext cx="17756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400"/>
                </a:spcAft>
              </a:pPr>
              <a:r>
                <a:rPr lang="es-ES" sz="1200" dirty="0"/>
                <a:t>Entorno</a:t>
              </a:r>
            </a:p>
            <a:p>
              <a:pPr algn="r">
                <a:spcAft>
                  <a:spcPts val="400"/>
                </a:spcAft>
              </a:pPr>
              <a:endParaRPr lang="es-ES" sz="1200" dirty="0"/>
            </a:p>
            <a:p>
              <a:pPr algn="r">
                <a:spcAft>
                  <a:spcPts val="400"/>
                </a:spcAft>
              </a:pPr>
              <a:endParaRPr lang="es-ES" sz="1200" dirty="0"/>
            </a:p>
            <a:p>
              <a:pPr algn="r">
                <a:spcAft>
                  <a:spcPts val="400"/>
                </a:spcAft>
              </a:pPr>
              <a:r>
                <a:rPr lang="es-ES" sz="1200" dirty="0"/>
                <a:t>Particular</a:t>
              </a: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364637" y="5005060"/>
            <a:ext cx="7462726" cy="1430253"/>
            <a:chOff x="224613" y="5005059"/>
            <a:chExt cx="7462726" cy="1430253"/>
          </a:xfrm>
        </p:grpSpPr>
        <p:graphicFrame>
          <p:nvGraphicFramePr>
            <p:cNvPr id="11" name="10 Gráfico"/>
            <p:cNvGraphicFramePr/>
            <p:nvPr>
              <p:extLst/>
            </p:nvPr>
          </p:nvGraphicFramePr>
          <p:xfrm>
            <a:off x="2093727" y="5005059"/>
            <a:ext cx="5593612" cy="1430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15 CuadroTexto"/>
            <p:cNvSpPr txBox="1"/>
            <p:nvPr/>
          </p:nvSpPr>
          <p:spPr>
            <a:xfrm>
              <a:off x="224613" y="5164638"/>
              <a:ext cx="17756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400"/>
                </a:spcAft>
              </a:pPr>
              <a:r>
                <a:rPr lang="es-ES" sz="1200" dirty="0"/>
                <a:t>Entorno</a:t>
              </a:r>
            </a:p>
            <a:p>
              <a:pPr algn="r">
                <a:spcAft>
                  <a:spcPts val="400"/>
                </a:spcAft>
              </a:pPr>
              <a:endParaRPr lang="es-ES" sz="1200" dirty="0"/>
            </a:p>
            <a:p>
              <a:pPr algn="r">
                <a:spcAft>
                  <a:spcPts val="400"/>
                </a:spcAft>
              </a:pPr>
              <a:endParaRPr lang="es-ES" sz="1200" dirty="0"/>
            </a:p>
            <a:p>
              <a:pPr algn="r">
                <a:spcAft>
                  <a:spcPts val="400"/>
                </a:spcAft>
              </a:pPr>
              <a:r>
                <a:rPr lang="es-ES" sz="1200" dirty="0"/>
                <a:t>Particular</a:t>
              </a:r>
            </a:p>
          </p:txBody>
        </p:sp>
      </p:grpSp>
      <p:cxnSp>
        <p:nvCxnSpPr>
          <p:cNvPr id="13" name="12 Conector recto"/>
          <p:cNvCxnSpPr/>
          <p:nvPr/>
        </p:nvCxnSpPr>
        <p:spPr>
          <a:xfrm>
            <a:off x="1628776" y="2848695"/>
            <a:ext cx="88487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628776" y="4686123"/>
            <a:ext cx="88487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14583" y="210323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  <a:p>
            <a:r>
              <a:rPr lang="es-ES" dirty="0"/>
              <a:t>1. DENUNCIA Y PRACTICA MEDICA</a:t>
            </a:r>
          </a:p>
        </p:txBody>
      </p:sp>
    </p:spTree>
    <p:extLst>
      <p:ext uri="{BB962C8B-B14F-4D97-AF65-F5344CB8AC3E}">
        <p14:creationId xmlns="" xmlns:p14="http://schemas.microsoft.com/office/powerpoint/2010/main" val="374445023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/>
          </p:nvPr>
        </p:nvGraphicFramePr>
        <p:xfrm>
          <a:off x="4534341" y="2378499"/>
          <a:ext cx="5305881" cy="330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322866" y="2456148"/>
          <a:ext cx="2857215" cy="2457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14864"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1" dirty="0">
                          <a:solidFill>
                            <a:schemeClr val="dk1"/>
                          </a:solidFill>
                        </a:rPr>
                        <a:t>Ha recibido usted alguna reclamación de algún paciente ante los servicios de atención al paciente o ante los servicios de inspección sanitaria</a:t>
                      </a:r>
                      <a:r>
                        <a:rPr lang="es-ES" sz="1100" dirty="0">
                          <a:solidFill>
                            <a:schemeClr val="dk1"/>
                          </a:solidFill>
                        </a:rPr>
                        <a:t>, debido a su ejercicio profesional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58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1" dirty="0">
                          <a:solidFill>
                            <a:schemeClr val="dk1"/>
                          </a:solidFill>
                        </a:rPr>
                        <a:t>Ha recibido alguna denuncia o demanda por un paciente ante los tribunales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4609211" y="2731967"/>
            <a:ext cx="2881427" cy="6957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609211" y="4082354"/>
            <a:ext cx="1307809" cy="6957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84036" y="288307"/>
            <a:ext cx="7704856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9981973" y="2675853"/>
          <a:ext cx="864000" cy="2181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30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54,5%</a:t>
                      </a:r>
                    </a:p>
                    <a:p>
                      <a:pPr marL="0" algn="ctr" defTabSz="914400" rtl="0" eaLnBrk="1" fontAlgn="ctr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11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23,6%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9732678" y="1934354"/>
            <a:ext cx="124898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Ha recibido al menos </a:t>
            </a:r>
            <a:b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s-E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una reclamación</a:t>
            </a:r>
            <a:endParaRPr lang="es-ES" sz="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1849" y="1314969"/>
            <a:ext cx="450482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2. RIESGO DE RECLAMACIONES Y DEMANDAS</a:t>
            </a:r>
          </a:p>
        </p:txBody>
      </p:sp>
    </p:spTree>
    <p:extLst>
      <p:ext uri="{BB962C8B-B14F-4D97-AF65-F5344CB8AC3E}">
        <p14:creationId xmlns="" xmlns:p14="http://schemas.microsoft.com/office/powerpoint/2010/main" val="53041796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56,4%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59,0%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54,0%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61,5%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56,6%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16 Gráfico"/>
          <p:cNvGraphicFramePr/>
          <p:nvPr>
            <p:extLst/>
          </p:nvPr>
        </p:nvGraphicFramePr>
        <p:xfrm>
          <a:off x="4086525" y="2228156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49827"/>
            <a:ext cx="827771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HA RECIBIDO USTED ALGUNA RECLAMACIÓN DE ALGÚN PACIENTE ANTE LOS SERVICIOS DE ATENCIÓN AL PACIENTE O ANTE LOS SERVICIOS DE INSPECCIÓN SANITARIA, debido a su ejercicio profesional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12512"/>
          <a:ext cx="5829540" cy="83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11597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9755373" y="976744"/>
            <a:ext cx="1169581" cy="6001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s-E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Ha recibido al menos </a:t>
            </a:r>
            <a:br>
              <a:rPr lang="es-E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s-E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una reclamación</a:t>
            </a:r>
            <a:endParaRPr lang="es-ES" sz="11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14583" y="220186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  <a:p>
            <a:r>
              <a:rPr lang="es-ES" dirty="0"/>
              <a:t>2. RIESGO DE RECLAMACIONES Y DEMANDAS</a:t>
            </a:r>
          </a:p>
        </p:txBody>
      </p:sp>
      <p:graphicFrame>
        <p:nvGraphicFramePr>
          <p:cNvPr id="13" name="12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54,5%</a:t>
            </a:r>
          </a:p>
        </p:txBody>
      </p:sp>
      <p:graphicFrame>
        <p:nvGraphicFramePr>
          <p:cNvPr id="19" name="18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4610193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>
            <p:extLst/>
          </p:nvPr>
        </p:nvGraphicFramePr>
        <p:xfrm>
          <a:off x="1292333" y="2268050"/>
          <a:ext cx="9503457" cy="38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36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4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050" b="1" u="none" strike="noStrike" dirty="0">
                          <a:solidFill>
                            <a:srgbClr val="C93E07"/>
                          </a:solidFill>
                          <a:effectLst/>
                        </a:rPr>
                        <a:t>EDAD</a:t>
                      </a:r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años o menos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36 a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Más de 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C93E07"/>
                          </a:solidFill>
                          <a:effectLst/>
                          <a:latin typeface="Calibri"/>
                        </a:rPr>
                        <a:t>SEXO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t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908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TITULARIDAD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HOSPITAL U HOSPITALES EN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TRABAJA 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público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privado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rgbClr val="C93E07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200" kern="1200" dirty="0">
                        <a:ln>
                          <a:solidFill>
                            <a:srgbClr val="C93E07"/>
                          </a:solidFill>
                        </a:ln>
                        <a:solidFill>
                          <a:srgbClr val="C93E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HOSPITAL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TRABAJA </a:t>
                      </a:r>
                      <a:b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50" b="1" u="none" strike="noStrike" kern="1200" dirty="0">
                          <a:solidFill>
                            <a:srgbClr val="C93E0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Más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13"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Menos de 500 camas</a:t>
                      </a: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 dirty="0">
                          <a:ln>
                            <a:solidFill>
                              <a:srgbClr val="C93E07"/>
                            </a:solidFill>
                          </a:ln>
                          <a:solidFill>
                            <a:srgbClr val="C93E07"/>
                          </a:solidFill>
                          <a:latin typeface="+mn-lt"/>
                          <a:ea typeface="+mn-ea"/>
                          <a:cs typeface="+mn-cs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3E0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3514072" y="1689937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93E07"/>
                </a:solidFill>
              </a:rPr>
              <a:t>TOTAL</a:t>
            </a:r>
          </a:p>
        </p:txBody>
      </p:sp>
      <p:graphicFrame>
        <p:nvGraphicFramePr>
          <p:cNvPr id="17" name="16 Gráfico"/>
          <p:cNvGraphicFramePr/>
          <p:nvPr>
            <p:extLst/>
          </p:nvPr>
        </p:nvGraphicFramePr>
        <p:xfrm>
          <a:off x="4086525" y="2249422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319171" y="1046767"/>
            <a:ext cx="827771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HA RECIBIDO ALGUNA DENUNCIA O DEMANDA POR UN PACIENTE ANTE LOS TRIBUNALES</a:t>
            </a: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4086525" y="4465675"/>
          <a:ext cx="5829540" cy="79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/>
          </p:nvPr>
        </p:nvGraphicFramePr>
        <p:xfrm>
          <a:off x="4086525" y="5332863"/>
          <a:ext cx="582954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755373" y="976744"/>
            <a:ext cx="1169581" cy="6001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s-E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Ha recibido al menos </a:t>
            </a:r>
            <a:br>
              <a:rPr lang="es-E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s-E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una reclamación</a:t>
            </a:r>
            <a:endParaRPr lang="es-ES" sz="11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5" name="14 Gráfico"/>
          <p:cNvGraphicFramePr/>
          <p:nvPr>
            <p:extLst/>
          </p:nvPr>
        </p:nvGraphicFramePr>
        <p:xfrm>
          <a:off x="4086182" y="1526883"/>
          <a:ext cx="5829540" cy="6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9958254" y="1689938"/>
            <a:ext cx="871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n>
                  <a:solidFill>
                    <a:srgbClr val="C93E07"/>
                  </a:solidFill>
                </a:ln>
                <a:solidFill>
                  <a:srgbClr val="C93E07"/>
                </a:solidFill>
              </a:rPr>
              <a:t>23,6%</a:t>
            </a:r>
          </a:p>
        </p:txBody>
      </p:sp>
      <p:graphicFrame>
        <p:nvGraphicFramePr>
          <p:cNvPr id="20" name="19 Gráfico"/>
          <p:cNvGraphicFramePr/>
          <p:nvPr>
            <p:extLst/>
          </p:nvPr>
        </p:nvGraphicFramePr>
        <p:xfrm>
          <a:off x="4114583" y="3471807"/>
          <a:ext cx="5828400" cy="81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14583" y="220186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PERCEPCIÓN DE LOS MÉDICOS SOBRE SU SITUACIÓN PARTICULAR</a:t>
            </a:r>
          </a:p>
          <a:p>
            <a:r>
              <a:rPr lang="es-ES" dirty="0"/>
              <a:t>2. RIESGO DE RECLAMACIONES Y DEMANDAS</a:t>
            </a:r>
          </a:p>
        </p:txBody>
      </p:sp>
    </p:spTree>
    <p:extLst>
      <p:ext uri="{BB962C8B-B14F-4D97-AF65-F5344CB8AC3E}">
        <p14:creationId xmlns="" xmlns:p14="http://schemas.microsoft.com/office/powerpoint/2010/main" val="8329955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5111" y="5345519"/>
            <a:ext cx="9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Myriad Pro" panose="020B0503030403020204" pitchFamily="34" charset="0"/>
              </a:rPr>
              <a:t>INTRODUCCIÓN: OBJETIVOS Y FICHA TÉCNICA</a:t>
            </a:r>
          </a:p>
        </p:txBody>
      </p:sp>
    </p:spTree>
    <p:extLst>
      <p:ext uri="{BB962C8B-B14F-4D97-AF65-F5344CB8AC3E}">
        <p14:creationId xmlns="" xmlns:p14="http://schemas.microsoft.com/office/powerpoint/2010/main" val="305915814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/>
          </p:nvPr>
        </p:nvGraphicFramePr>
        <p:xfrm>
          <a:off x="1450449" y="1720578"/>
          <a:ext cx="8634524" cy="325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471170" y="2445494"/>
            <a:ext cx="7422433" cy="25925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49952" y="220936"/>
            <a:ext cx="6913584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COMPAÑEROS QUE HAN RECIBIDO ALGUNA RECLAMACION / DENUNCIA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492800" y="4720222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93E07"/>
                </a:solidFill>
              </a:rPr>
              <a:t>Más de dos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932651" y="4720222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93E07"/>
                </a:solidFill>
              </a:rPr>
              <a:t>Dos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453111" y="4728950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93E07"/>
                </a:solidFill>
              </a:rPr>
              <a:t>Uno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920406" y="4720222"/>
            <a:ext cx="871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93E07"/>
                </a:solidFill>
              </a:rPr>
              <a:t>Ninguno</a:t>
            </a:r>
          </a:p>
        </p:txBody>
      </p:sp>
      <p:sp>
        <p:nvSpPr>
          <p:cNvPr id="18" name="Rectangle 26"/>
          <p:cNvSpPr txBox="1">
            <a:spLocks noChangeArrowheads="1"/>
          </p:cNvSpPr>
          <p:nvPr/>
        </p:nvSpPr>
        <p:spPr bwMode="auto">
          <a:xfrm>
            <a:off x="1214762" y="6461895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512014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7671" y="5273749"/>
            <a:ext cx="63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19050">
                  <a:solidFill>
                    <a:schemeClr val="bg1"/>
                  </a:solidFill>
                </a:ln>
                <a:latin typeface="Calibri" pitchFamily="34" charset="0"/>
                <a:cs typeface="Calibri" pitchFamily="34" charset="0"/>
              </a:rPr>
              <a:t>PRINCIPALES RESULTADOS</a:t>
            </a:r>
          </a:p>
        </p:txBody>
      </p:sp>
    </p:spTree>
    <p:extLst>
      <p:ext uri="{BB962C8B-B14F-4D97-AF65-F5344CB8AC3E}">
        <p14:creationId xmlns="" xmlns:p14="http://schemas.microsoft.com/office/powerpoint/2010/main" val="401162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347857" y="1780689"/>
            <a:ext cx="199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prstClr val="white"/>
                </a:solidFill>
              </a:rPr>
              <a:t>,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536880" y="1809585"/>
            <a:ext cx="4134988" cy="3504289"/>
            <a:chOff x="255857" y="1809584"/>
            <a:chExt cx="4134988" cy="3504289"/>
          </a:xfrm>
        </p:grpSpPr>
        <p:sp>
          <p:nvSpPr>
            <p:cNvPr id="19" name="18 Rectángulo"/>
            <p:cNvSpPr/>
            <p:nvPr/>
          </p:nvSpPr>
          <p:spPr>
            <a:xfrm>
              <a:off x="255857" y="2178441"/>
              <a:ext cx="4134988" cy="31354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grpSp>
          <p:nvGrpSpPr>
            <p:cNvPr id="20" name="19 Grupo"/>
            <p:cNvGrpSpPr/>
            <p:nvPr/>
          </p:nvGrpSpPr>
          <p:grpSpPr>
            <a:xfrm>
              <a:off x="983411" y="2580795"/>
              <a:ext cx="1567014" cy="1567014"/>
              <a:chOff x="1206117" y="2068759"/>
              <a:chExt cx="1797456" cy="1797456"/>
            </a:xfrm>
          </p:grpSpPr>
          <p:grpSp>
            <p:nvGrpSpPr>
              <p:cNvPr id="21" name="20 Grupo"/>
              <p:cNvGrpSpPr/>
              <p:nvPr/>
            </p:nvGrpSpPr>
            <p:grpSpPr>
              <a:xfrm>
                <a:off x="1206117" y="2068759"/>
                <a:ext cx="1797456" cy="1797456"/>
                <a:chOff x="1206117" y="2068759"/>
                <a:chExt cx="1797456" cy="1797456"/>
              </a:xfrm>
            </p:grpSpPr>
            <p:sp>
              <p:nvSpPr>
                <p:cNvPr id="23" name="22 Elipse"/>
                <p:cNvSpPr/>
                <p:nvPr/>
              </p:nvSpPr>
              <p:spPr>
                <a:xfrm>
                  <a:off x="1206117" y="2068759"/>
                  <a:ext cx="1797456" cy="1797456"/>
                </a:xfrm>
                <a:prstGeom prst="ellipse">
                  <a:avLst/>
                </a:prstGeom>
                <a:pattFill prst="dkUpDiag">
                  <a:fgClr>
                    <a:srgbClr val="F5A91F"/>
                  </a:fgClr>
                  <a:bgClr>
                    <a:schemeClr val="bg1"/>
                  </a:bgClr>
                </a:pattFill>
                <a:ln w="19050">
                  <a:solidFill>
                    <a:srgbClr val="F5A9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23 Elipse"/>
                <p:cNvSpPr/>
                <p:nvPr/>
              </p:nvSpPr>
              <p:spPr>
                <a:xfrm>
                  <a:off x="1293962" y="2156604"/>
                  <a:ext cx="1621766" cy="162176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21 CuadroTexto"/>
              <p:cNvSpPr txBox="1"/>
              <p:nvPr/>
            </p:nvSpPr>
            <p:spPr>
              <a:xfrm>
                <a:off x="1407780" y="2600748"/>
                <a:ext cx="1394131" cy="67077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s-ES" sz="3200" b="1" dirty="0">
                    <a:ln>
                      <a:solidFill>
                        <a:srgbClr val="427E43"/>
                      </a:solidFill>
                    </a:ln>
                    <a:solidFill>
                      <a:srgbClr val="427E43"/>
                    </a:solidFill>
                  </a:rPr>
                  <a:t>91,3%</a:t>
                </a:r>
              </a:p>
            </p:txBody>
          </p:sp>
        </p:grpSp>
        <p:sp>
          <p:nvSpPr>
            <p:cNvPr id="3" name="2 CuadroTexto"/>
            <p:cNvSpPr txBox="1"/>
            <p:nvPr/>
          </p:nvSpPr>
          <p:spPr>
            <a:xfrm>
              <a:off x="290887" y="1809584"/>
              <a:ext cx="3646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ln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prstClr val="black"/>
                  </a:solidFill>
                </a:rPr>
                <a:t>En general…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68990" y="3179636"/>
              <a:ext cx="42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prstClr val="black"/>
                  </a:solidFill>
                </a:rPr>
                <a:t>El                                   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32651" y="4270699"/>
              <a:ext cx="3581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Sienten que la presión </a:t>
              </a:r>
              <a:b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</a:br>
              <a: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judicial ha aumentado </a:t>
              </a:r>
              <a:b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</a:br>
              <a:r>
                <a:rPr lang="es-ES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mucho + bastante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596551" y="3179636"/>
              <a:ext cx="1587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prstClr val="black"/>
                  </a:solidFill>
                </a:rPr>
                <a:t>de los médicos                                  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6510375" y="4193133"/>
            <a:ext cx="1294816" cy="1268292"/>
            <a:chOff x="1206117" y="2068759"/>
            <a:chExt cx="1797456" cy="1797456"/>
          </a:xfrm>
        </p:grpSpPr>
        <p:grpSp>
          <p:nvGrpSpPr>
            <p:cNvPr id="29" name="28 Grupo"/>
            <p:cNvGrpSpPr/>
            <p:nvPr/>
          </p:nvGrpSpPr>
          <p:grpSpPr>
            <a:xfrm>
              <a:off x="1206117" y="2068759"/>
              <a:ext cx="1797456" cy="1797456"/>
              <a:chOff x="1206117" y="2068759"/>
              <a:chExt cx="1797456" cy="1797456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1206117" y="2068759"/>
                <a:ext cx="1797456" cy="1797456"/>
              </a:xfrm>
              <a:prstGeom prst="ellipse">
                <a:avLst/>
              </a:prstGeom>
              <a:pattFill prst="dkUpDiag">
                <a:fgClr>
                  <a:srgbClr val="F5A91F"/>
                </a:fgClr>
                <a:bgClr>
                  <a:schemeClr val="bg1"/>
                </a:bgClr>
              </a:pattFill>
              <a:ln w="19050">
                <a:solidFill>
                  <a:srgbClr val="F5A9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1293962" y="2156604"/>
                <a:ext cx="1621766" cy="1621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29 CuadroTexto"/>
            <p:cNvSpPr txBox="1"/>
            <p:nvPr/>
          </p:nvSpPr>
          <p:spPr>
            <a:xfrm>
              <a:off x="1325778" y="2543564"/>
              <a:ext cx="1558140" cy="7851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89,9%</a:t>
              </a:r>
              <a:b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</a:br>
              <a:r>
                <a:rPr lang="es-ES" sz="1000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mucho + bastante</a:t>
              </a: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8866662" y="4193133"/>
            <a:ext cx="1294816" cy="1268292"/>
            <a:chOff x="1206117" y="2068759"/>
            <a:chExt cx="1797456" cy="1797456"/>
          </a:xfrm>
        </p:grpSpPr>
        <p:grpSp>
          <p:nvGrpSpPr>
            <p:cNvPr id="35" name="34 Grupo"/>
            <p:cNvGrpSpPr/>
            <p:nvPr/>
          </p:nvGrpSpPr>
          <p:grpSpPr>
            <a:xfrm>
              <a:off x="1206117" y="2068759"/>
              <a:ext cx="1797456" cy="1797456"/>
              <a:chOff x="1206117" y="2068759"/>
              <a:chExt cx="1797456" cy="1797456"/>
            </a:xfrm>
          </p:grpSpPr>
          <p:sp>
            <p:nvSpPr>
              <p:cNvPr id="37" name="36 Elipse"/>
              <p:cNvSpPr/>
              <p:nvPr/>
            </p:nvSpPr>
            <p:spPr>
              <a:xfrm>
                <a:off x="1206117" y="2068759"/>
                <a:ext cx="1797456" cy="1797456"/>
              </a:xfrm>
              <a:prstGeom prst="ellipse">
                <a:avLst/>
              </a:prstGeom>
              <a:pattFill prst="dkUpDiag">
                <a:fgClr>
                  <a:srgbClr val="F5A91F"/>
                </a:fgClr>
                <a:bgClr>
                  <a:schemeClr val="bg1"/>
                </a:bgClr>
              </a:pattFill>
              <a:ln w="19050">
                <a:solidFill>
                  <a:srgbClr val="F5A9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1293962" y="2156604"/>
                <a:ext cx="1621766" cy="1621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1325777" y="2543562"/>
              <a:ext cx="1558141" cy="7851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63,0%</a:t>
              </a:r>
              <a:br>
                <a:rPr lang="es-ES" sz="2000" b="1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</a:br>
              <a:r>
                <a:rPr lang="es-ES" sz="1000" dirty="0">
                  <a:ln>
                    <a:solidFill>
                      <a:srgbClr val="E1590D"/>
                    </a:solidFill>
                  </a:ln>
                  <a:solidFill>
                    <a:srgbClr val="E1590D"/>
                  </a:solidFill>
                </a:rPr>
                <a:t>mucho + bastante</a:t>
              </a:r>
            </a:p>
          </p:txBody>
        </p:sp>
      </p:grpSp>
      <p:sp>
        <p:nvSpPr>
          <p:cNvPr id="40" name="Freeform 476"/>
          <p:cNvSpPr>
            <a:spLocks/>
          </p:cNvSpPr>
          <p:nvPr/>
        </p:nvSpPr>
        <p:spPr bwMode="auto">
          <a:xfrm rot="5400000">
            <a:off x="9319199" y="3768154"/>
            <a:ext cx="389742" cy="29390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rgbClr val="E1590D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476"/>
          <p:cNvSpPr>
            <a:spLocks/>
          </p:cNvSpPr>
          <p:nvPr/>
        </p:nvSpPr>
        <p:spPr bwMode="auto">
          <a:xfrm rot="16200000" flipH="1">
            <a:off x="6962917" y="3768155"/>
            <a:ext cx="389736" cy="293898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rgbClr val="E1590D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067425" y="255599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Considera que la amenaza de denuncia/demanda judicial puede influir </a:t>
            </a:r>
            <a:br>
              <a:rPr lang="es-ES" b="1" dirty="0">
                <a:solidFill>
                  <a:prstClr val="black"/>
                </a:solidFill>
              </a:rPr>
            </a:br>
            <a:r>
              <a:rPr lang="es-ES" b="1" dirty="0">
                <a:solidFill>
                  <a:prstClr val="black"/>
                </a:solidFill>
              </a:rPr>
              <a:t>en la práctica profesional </a:t>
            </a:r>
            <a:br>
              <a:rPr lang="es-ES" b="1" dirty="0">
                <a:solidFill>
                  <a:prstClr val="black"/>
                </a:solidFill>
              </a:rPr>
            </a:br>
            <a:r>
              <a:rPr lang="es-ES" b="1" dirty="0">
                <a:solidFill>
                  <a:prstClr val="black"/>
                </a:solidFill>
              </a:rPr>
              <a:t>de los médicos de urgencias</a:t>
            </a:r>
          </a:p>
        </p:txBody>
      </p:sp>
      <p:cxnSp>
        <p:nvCxnSpPr>
          <p:cNvPr id="49" name="48 Conector recto"/>
          <p:cNvCxnSpPr/>
          <p:nvPr/>
        </p:nvCxnSpPr>
        <p:spPr>
          <a:xfrm rot="5400000">
            <a:off x="7239430" y="5026457"/>
            <a:ext cx="219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5999673" y="1157532"/>
            <a:ext cx="4675517" cy="528579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6179783" y="1036160"/>
            <a:ext cx="1905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</a:rPr>
              <a:t>Y el…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8485492" y="185897"/>
            <a:ext cx="3351972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SITUACION DEL ENTORNO 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6047870" y="5612250"/>
            <a:ext cx="2219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Cree que se realizan pruebas diagnósticas de dudosa utilidad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8407948" y="5612250"/>
            <a:ext cx="2212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Cree que se alargan </a:t>
            </a:r>
            <a:br>
              <a:rPr lang="es-ES" sz="1400" b="1" dirty="0">
                <a:solidFill>
                  <a:prstClr val="black"/>
                </a:solidFill>
              </a:rPr>
            </a:br>
            <a:r>
              <a:rPr lang="es-ES" sz="1400" b="1" dirty="0">
                <a:solidFill>
                  <a:prstClr val="black"/>
                </a:solidFill>
              </a:rPr>
              <a:t>los tiempos de estancia </a:t>
            </a:r>
            <a:br>
              <a:rPr lang="es-ES" sz="1400" b="1" dirty="0">
                <a:solidFill>
                  <a:prstClr val="black"/>
                </a:solidFill>
              </a:rPr>
            </a:br>
            <a:r>
              <a:rPr lang="es-ES" sz="1400" b="1" dirty="0">
                <a:solidFill>
                  <a:prstClr val="black"/>
                </a:solidFill>
              </a:rPr>
              <a:t>de los pacientes</a:t>
            </a:r>
          </a:p>
        </p:txBody>
      </p:sp>
      <p:grpSp>
        <p:nvGrpSpPr>
          <p:cNvPr id="44" name="43 Grupo"/>
          <p:cNvGrpSpPr/>
          <p:nvPr/>
        </p:nvGrpSpPr>
        <p:grpSpPr>
          <a:xfrm>
            <a:off x="7640218" y="1233732"/>
            <a:ext cx="1394424" cy="1358872"/>
            <a:chOff x="1206117" y="2068759"/>
            <a:chExt cx="1797456" cy="1797456"/>
          </a:xfrm>
        </p:grpSpPr>
        <p:grpSp>
          <p:nvGrpSpPr>
            <p:cNvPr id="45" name="44 Grupo"/>
            <p:cNvGrpSpPr/>
            <p:nvPr/>
          </p:nvGrpSpPr>
          <p:grpSpPr>
            <a:xfrm>
              <a:off x="1206117" y="2068759"/>
              <a:ext cx="1797456" cy="1797456"/>
              <a:chOff x="1206117" y="2068759"/>
              <a:chExt cx="1797456" cy="1797456"/>
            </a:xfrm>
          </p:grpSpPr>
          <p:sp>
            <p:nvSpPr>
              <p:cNvPr id="47" name="46 Elipse"/>
              <p:cNvSpPr/>
              <p:nvPr/>
            </p:nvSpPr>
            <p:spPr>
              <a:xfrm>
                <a:off x="1206117" y="2068759"/>
                <a:ext cx="1797456" cy="1797456"/>
              </a:xfrm>
              <a:prstGeom prst="ellipse">
                <a:avLst/>
              </a:prstGeom>
              <a:pattFill prst="dkUpDiag">
                <a:fgClr>
                  <a:srgbClr val="6DB36F"/>
                </a:fgClr>
                <a:bgClr>
                  <a:schemeClr val="bg1"/>
                </a:bgClr>
              </a:pattFill>
              <a:ln w="19050">
                <a:solidFill>
                  <a:srgbClr val="427E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47 Elipse"/>
              <p:cNvSpPr/>
              <p:nvPr/>
            </p:nvSpPr>
            <p:spPr>
              <a:xfrm>
                <a:off x="1293962" y="2156604"/>
                <a:ext cx="1621766" cy="1621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45 CuadroTexto"/>
            <p:cNvSpPr txBox="1"/>
            <p:nvPr/>
          </p:nvSpPr>
          <p:spPr>
            <a:xfrm>
              <a:off x="1381427" y="2529020"/>
              <a:ext cx="1446838" cy="81422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400" b="1" dirty="0">
                  <a:ln>
                    <a:solidFill>
                      <a:srgbClr val="427E43"/>
                    </a:solidFill>
                  </a:ln>
                  <a:solidFill>
                    <a:srgbClr val="427E43"/>
                  </a:solidFill>
                </a:rPr>
                <a:t>88,7%</a:t>
              </a:r>
              <a:br>
                <a:rPr lang="es-ES" sz="2400" b="1" dirty="0">
                  <a:ln>
                    <a:solidFill>
                      <a:srgbClr val="427E43"/>
                    </a:solidFill>
                  </a:ln>
                  <a:solidFill>
                    <a:srgbClr val="427E43"/>
                  </a:solidFill>
                </a:rPr>
              </a:br>
              <a:r>
                <a:rPr lang="es-ES" sz="1000" dirty="0">
                  <a:ln>
                    <a:solidFill>
                      <a:srgbClr val="427E43"/>
                    </a:solidFill>
                  </a:ln>
                  <a:solidFill>
                    <a:srgbClr val="427E43"/>
                  </a:solidFill>
                </a:rPr>
                <a:t>mucho + bastante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77939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790701" y="1761970"/>
            <a:ext cx="3588616" cy="623927"/>
          </a:xfrm>
          <a:prstGeom prst="roundRect">
            <a:avLst/>
          </a:prstGeom>
          <a:solidFill>
            <a:srgbClr val="42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noFill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20043" y="1157228"/>
            <a:ext cx="715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Además se señala…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05025" y="1889266"/>
            <a:ext cx="29599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>
                <a:solidFill>
                  <a:prstClr val="white"/>
                </a:solidFill>
              </a:rPr>
              <a:t>La falta de respaldo…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58876" y="2703037"/>
            <a:ext cx="239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0070C0"/>
                </a:solidFill>
              </a:rPr>
              <a:t>…De las estructuras hospitalarias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58876" y="3623943"/>
            <a:ext cx="239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0070C0"/>
                </a:solidFill>
              </a:rPr>
              <a:t>…De la dirección del centro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093025" y="2519491"/>
            <a:ext cx="1990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en un </a:t>
            </a:r>
            <a:r>
              <a:rPr lang="es-ES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88,0%</a:t>
            </a:r>
            <a:r>
              <a:rPr lang="es-ES" sz="3200" b="1" dirty="0">
                <a:ln>
                  <a:solidFill>
                    <a:srgbClr val="0070C0"/>
                  </a:solidFill>
                </a:ln>
                <a:solidFill>
                  <a:srgbClr val="427E43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de los casos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56321" y="3439553"/>
            <a:ext cx="1860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en un </a:t>
            </a:r>
            <a:r>
              <a:rPr lang="es-ES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79,1%</a:t>
            </a:r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s-ES" sz="2400" dirty="0">
                <a:solidFill>
                  <a:srgbClr val="0070C0"/>
                </a:solidFill>
              </a:rPr>
              <a:t/>
            </a:r>
            <a:br>
              <a:rPr lang="es-ES" sz="2400" dirty="0">
                <a:solidFill>
                  <a:srgbClr val="0070C0"/>
                </a:solidFill>
              </a:rPr>
            </a:br>
            <a:r>
              <a:rPr lang="es-ES" dirty="0">
                <a:solidFill>
                  <a:prstClr val="black"/>
                </a:solidFill>
              </a:rPr>
              <a:t>de los casos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695893" y="4728883"/>
            <a:ext cx="3922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SIN EMBARGO</a:t>
            </a:r>
            <a:r>
              <a:rPr lang="es-ES" dirty="0">
                <a:solidFill>
                  <a:prstClr val="black"/>
                </a:solidFill>
              </a:rPr>
              <a:t>, un  </a:t>
            </a:r>
            <a:r>
              <a:rPr lang="es-ES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67,6% </a:t>
            </a:r>
            <a:br>
              <a:rPr lang="es-ES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es-ES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SÍ valora </a:t>
            </a:r>
            <a:r>
              <a:rPr lang="es-ES" dirty="0">
                <a:solidFill>
                  <a:prstClr val="black"/>
                </a:solidFill>
              </a:rPr>
              <a:t>el </a:t>
            </a:r>
            <a:r>
              <a:rPr lang="es-ES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respaldo de los médicos del servicio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384852" y="2458098"/>
            <a:ext cx="44656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El  </a:t>
            </a:r>
            <a:r>
              <a:rPr lang="es-ES" sz="32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86,7%</a:t>
            </a:r>
            <a:r>
              <a:rPr lang="es-ES" sz="3600" b="1" dirty="0">
                <a:solidFill>
                  <a:srgbClr val="E1590D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de los médicos considera que </a:t>
            </a:r>
            <a:r>
              <a:rPr lang="es-ES" sz="2000" b="1" dirty="0">
                <a:solidFill>
                  <a:srgbClr val="E1590D"/>
                </a:solidFill>
              </a:rPr>
              <a:t>no se tienen los conocimientos </a:t>
            </a:r>
            <a:r>
              <a:rPr lang="es-ES" b="1" dirty="0">
                <a:solidFill>
                  <a:srgbClr val="E1590D"/>
                </a:solidFill>
              </a:rPr>
              <a:t/>
            </a:r>
            <a:br>
              <a:rPr lang="es-ES" b="1" dirty="0">
                <a:solidFill>
                  <a:srgbClr val="E1590D"/>
                </a:solidFill>
              </a:rPr>
            </a:br>
            <a:r>
              <a:rPr lang="es-ES" b="1" dirty="0">
                <a:solidFill>
                  <a:srgbClr val="E1590D"/>
                </a:solidFill>
              </a:rPr>
              <a:t>médico-legales </a:t>
            </a:r>
            <a:r>
              <a:rPr lang="es-ES" dirty="0">
                <a:solidFill>
                  <a:prstClr val="black"/>
                </a:solidFill>
              </a:rPr>
              <a:t>suficientes para afrontar </a:t>
            </a:r>
            <a:br>
              <a:rPr lang="es-ES" dirty="0">
                <a:solidFill>
                  <a:prstClr val="black"/>
                </a:solidFill>
              </a:rPr>
            </a:br>
            <a:r>
              <a:rPr lang="es-ES" dirty="0">
                <a:solidFill>
                  <a:prstClr val="black"/>
                </a:solidFill>
              </a:rPr>
              <a:t>este tipo de situaciones</a:t>
            </a:r>
          </a:p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99166" y="3971552"/>
            <a:ext cx="428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Y el </a:t>
            </a:r>
            <a:r>
              <a:rPr lang="es-ES" sz="32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60,6%</a:t>
            </a:r>
            <a:r>
              <a:rPr lang="es-ES" sz="2000" dirty="0">
                <a:ln>
                  <a:solidFill>
                    <a:srgbClr val="E1590D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considera que los médicos de urgencias son </a:t>
            </a:r>
            <a:r>
              <a:rPr lang="es-ES" sz="2000" b="1" dirty="0">
                <a:solidFill>
                  <a:srgbClr val="E1590D"/>
                </a:solidFill>
              </a:rPr>
              <a:t>desconocedores</a:t>
            </a:r>
            <a:r>
              <a:rPr lang="es-ES" b="1" dirty="0">
                <a:solidFill>
                  <a:srgbClr val="E1590D"/>
                </a:solidFill>
              </a:rPr>
              <a:t> de las consecuencias que les pueden acarrear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93025" y="1767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SITUACION DEL ENTORNO </a:t>
            </a: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923914" y="4182582"/>
            <a:ext cx="43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6772276" y="1761970"/>
            <a:ext cx="3588616" cy="623927"/>
          </a:xfrm>
          <a:prstGeom prst="roundRect">
            <a:avLst/>
          </a:prstGeom>
          <a:solidFill>
            <a:srgbClr val="42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noFill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086600" y="1889266"/>
            <a:ext cx="29599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>
                <a:solidFill>
                  <a:prstClr val="white"/>
                </a:solidFill>
              </a:rPr>
              <a:t>La falta de herramientas…</a:t>
            </a:r>
          </a:p>
        </p:txBody>
      </p:sp>
      <p:sp>
        <p:nvSpPr>
          <p:cNvPr id="17" name="Freeform 44"/>
          <p:cNvSpPr>
            <a:spLocks noEditPoints="1"/>
          </p:cNvSpPr>
          <p:nvPr/>
        </p:nvSpPr>
        <p:spPr bwMode="auto">
          <a:xfrm rot="8100000">
            <a:off x="3649991" y="2929291"/>
            <a:ext cx="256539" cy="274701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00000">
            <a:off x="3649990" y="3769262"/>
            <a:ext cx="256539" cy="274701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399166" y="5338364"/>
            <a:ext cx="4451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Por tanto, el  </a:t>
            </a:r>
            <a:r>
              <a:rPr lang="es-ES" sz="32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96,1%</a:t>
            </a:r>
            <a:r>
              <a:rPr lang="es-ES" sz="3600" b="1" dirty="0">
                <a:solidFill>
                  <a:srgbClr val="E1590D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cree que hay que </a:t>
            </a:r>
            <a:r>
              <a:rPr lang="es-ES" sz="2400" b="1" dirty="0">
                <a:solidFill>
                  <a:srgbClr val="E1590D"/>
                </a:solidFill>
              </a:rPr>
              <a:t>potenciar la formación </a:t>
            </a:r>
            <a:r>
              <a:rPr lang="es-ES" dirty="0">
                <a:solidFill>
                  <a:prstClr val="black"/>
                </a:solidFill>
              </a:rPr>
              <a:t>médico-legal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6399166" y="5454492"/>
            <a:ext cx="4451361" cy="899535"/>
          </a:xfrm>
          <a:prstGeom prst="round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reeform 44"/>
          <p:cNvSpPr>
            <a:spLocks noEditPoints="1"/>
          </p:cNvSpPr>
          <p:nvPr/>
        </p:nvSpPr>
        <p:spPr bwMode="auto">
          <a:xfrm rot="8100000" flipH="1">
            <a:off x="8489419" y="5066357"/>
            <a:ext cx="256539" cy="274701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692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6914" y="969749"/>
            <a:ext cx="500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Cuando se segmenta por edad…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46914" y="1421460"/>
            <a:ext cx="8848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prstClr val="black"/>
                </a:solidFill>
              </a:rPr>
              <a:t>Las mayores diferencias aparecen entre los menores de 35 y los mayores de 50 años</a:t>
            </a:r>
          </a:p>
          <a:p>
            <a:pPr algn="just"/>
            <a:endParaRPr lang="es-ES" dirty="0">
              <a:solidFill>
                <a:prstClr val="black"/>
              </a:solidFill>
            </a:endParaRPr>
          </a:p>
          <a:p>
            <a:pPr algn="just"/>
            <a:r>
              <a:rPr lang="es-ES" sz="24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Los más jóvenes frente a los más mayores consideran que…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13768" y="3230051"/>
            <a:ext cx="575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s-ES" dirty="0">
                <a:solidFill>
                  <a:prstClr val="black"/>
                </a:solidFill>
              </a:rPr>
              <a:t>La denuncia / demanda judicial condiciona la práctica médica en gran parte de los médicos de urgencias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203854" y="5231995"/>
            <a:ext cx="323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Con una diferencia de 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6,1%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203854" y="3282080"/>
            <a:ext cx="31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Con una diferencia de 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4,4%</a:t>
            </a:r>
          </a:p>
        </p:txBody>
      </p:sp>
      <p:sp>
        <p:nvSpPr>
          <p:cNvPr id="10" name="Freeform 44"/>
          <p:cNvSpPr>
            <a:spLocks noEditPoints="1"/>
          </p:cNvSpPr>
          <p:nvPr/>
        </p:nvSpPr>
        <p:spPr bwMode="auto">
          <a:xfrm rot="8100000">
            <a:off x="6753140" y="3406341"/>
            <a:ext cx="256539" cy="274701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Freeform 44"/>
          <p:cNvSpPr>
            <a:spLocks noEditPoints="1"/>
          </p:cNvSpPr>
          <p:nvPr/>
        </p:nvSpPr>
        <p:spPr bwMode="auto">
          <a:xfrm rot="8100000">
            <a:off x="6737287" y="5393673"/>
            <a:ext cx="216000" cy="252000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60484" y="4700756"/>
            <a:ext cx="47040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s-ES" dirty="0">
                <a:solidFill>
                  <a:prstClr val="black"/>
                </a:solidFill>
              </a:rPr>
              <a:t>Son más optimistas en cuanto a la percepción de apoyo que pueden recibir:</a:t>
            </a:r>
          </a:p>
          <a:p>
            <a:pPr lvl="1" algn="r">
              <a:spcBef>
                <a:spcPts val="600"/>
              </a:spcBef>
            </a:pPr>
            <a:r>
              <a:rPr lang="es-ES" dirty="0">
                <a:solidFill>
                  <a:prstClr val="black"/>
                </a:solidFill>
              </a:rPr>
              <a:t>De las estructuras hospitalarias</a:t>
            </a:r>
          </a:p>
          <a:p>
            <a:pPr lvl="1" algn="r">
              <a:spcBef>
                <a:spcPts val="600"/>
              </a:spcBef>
            </a:pPr>
            <a:r>
              <a:rPr lang="es-ES" dirty="0">
                <a:solidFill>
                  <a:prstClr val="black"/>
                </a:solidFill>
              </a:rPr>
              <a:t>De la dirección del centro</a:t>
            </a:r>
          </a:p>
          <a:p>
            <a:pPr lvl="1" algn="r">
              <a:spcBef>
                <a:spcPts val="600"/>
              </a:spcBef>
            </a:pPr>
            <a:r>
              <a:rPr lang="es-ES" dirty="0">
                <a:solidFill>
                  <a:prstClr val="black"/>
                </a:solidFill>
              </a:rPr>
              <a:t>Del resto del servicio: sus compañeros</a:t>
            </a:r>
          </a:p>
        </p:txBody>
      </p:sp>
      <p:cxnSp>
        <p:nvCxnSpPr>
          <p:cNvPr id="16" name="15 Conector recto"/>
          <p:cNvCxnSpPr/>
          <p:nvPr/>
        </p:nvCxnSpPr>
        <p:spPr>
          <a:xfrm rot="10800000">
            <a:off x="2472798" y="4682356"/>
            <a:ext cx="79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>
            <a:off x="2025123" y="6798232"/>
            <a:ext cx="79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203854" y="2576808"/>
            <a:ext cx="323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Con una diferencia de 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7,0%</a:t>
            </a:r>
          </a:p>
        </p:txBody>
      </p:sp>
      <p:sp>
        <p:nvSpPr>
          <p:cNvPr id="20" name="Freeform 44"/>
          <p:cNvSpPr>
            <a:spLocks noEditPoints="1"/>
          </p:cNvSpPr>
          <p:nvPr/>
        </p:nvSpPr>
        <p:spPr bwMode="auto">
          <a:xfrm rot="8100000">
            <a:off x="6783859" y="2701069"/>
            <a:ext cx="256539" cy="274701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860484" y="2653752"/>
            <a:ext cx="4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s-ES" dirty="0">
                <a:solidFill>
                  <a:prstClr val="black"/>
                </a:solidFill>
              </a:rPr>
              <a:t>Hay una mayor presión judicial</a:t>
            </a:r>
          </a:p>
        </p:txBody>
      </p:sp>
      <p:cxnSp>
        <p:nvCxnSpPr>
          <p:cNvPr id="22" name="21 Conector recto"/>
          <p:cNvCxnSpPr/>
          <p:nvPr/>
        </p:nvCxnSpPr>
        <p:spPr>
          <a:xfrm rot="10800000">
            <a:off x="2503517" y="3158107"/>
            <a:ext cx="79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860484" y="3984696"/>
            <a:ext cx="470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s-ES" dirty="0">
                <a:solidFill>
                  <a:prstClr val="black"/>
                </a:solidFill>
              </a:rPr>
              <a:t>Se realizan un mayor número </a:t>
            </a:r>
            <a:br>
              <a:rPr lang="es-ES" dirty="0">
                <a:solidFill>
                  <a:prstClr val="black"/>
                </a:solidFill>
              </a:rPr>
            </a:br>
            <a:r>
              <a:rPr lang="es-ES" dirty="0">
                <a:solidFill>
                  <a:prstClr val="black"/>
                </a:solidFill>
              </a:rPr>
              <a:t>de pruebas diagnósticas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203854" y="4046250"/>
            <a:ext cx="31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Con una diferencia de 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4,9%</a:t>
            </a:r>
          </a:p>
        </p:txBody>
      </p:sp>
      <p:sp>
        <p:nvSpPr>
          <p:cNvPr id="25" name="Freeform 44"/>
          <p:cNvSpPr>
            <a:spLocks noEditPoints="1"/>
          </p:cNvSpPr>
          <p:nvPr/>
        </p:nvSpPr>
        <p:spPr bwMode="auto">
          <a:xfrm rot="8100000">
            <a:off x="6804907" y="4170511"/>
            <a:ext cx="256539" cy="274701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 rot="10800000">
            <a:off x="2555284" y="3944923"/>
            <a:ext cx="79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203854" y="5596937"/>
            <a:ext cx="323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Con una diferencia de 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11,7%</a:t>
            </a:r>
          </a:p>
        </p:txBody>
      </p:sp>
      <p:sp>
        <p:nvSpPr>
          <p:cNvPr id="28" name="Freeform 44"/>
          <p:cNvSpPr>
            <a:spLocks noEditPoints="1"/>
          </p:cNvSpPr>
          <p:nvPr/>
        </p:nvSpPr>
        <p:spPr bwMode="auto">
          <a:xfrm rot="8100000">
            <a:off x="6737287" y="5758615"/>
            <a:ext cx="216000" cy="252000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203854" y="5961879"/>
            <a:ext cx="323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Con una diferencia de 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14,8%</a:t>
            </a: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0000">
            <a:off x="6770293" y="6123557"/>
            <a:ext cx="216000" cy="252000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F5A91F"/>
          </a:solidFill>
          <a:ln>
            <a:solidFill>
              <a:srgbClr val="F5A91F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093025" y="1767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SITUACION DEL ENTORNO </a:t>
            </a:r>
          </a:p>
        </p:txBody>
      </p:sp>
    </p:spTree>
    <p:extLst>
      <p:ext uri="{BB962C8B-B14F-4D97-AF65-F5344CB8AC3E}">
        <p14:creationId xmlns="" xmlns:p14="http://schemas.microsoft.com/office/powerpoint/2010/main" val="4007417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2609850" y="3747841"/>
            <a:ext cx="7515225" cy="1409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609850" y="2171576"/>
            <a:ext cx="7515225" cy="1409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6913" y="1158131"/>
            <a:ext cx="630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Cuando se segmenta por sexo destaca que…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2138364" y="2347458"/>
            <a:ext cx="7915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1600" dirty="0">
                <a:solidFill>
                  <a:prstClr val="black"/>
                </a:solidFill>
              </a:rPr>
              <a:t>Las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mujeres</a:t>
            </a:r>
            <a:r>
              <a:rPr lang="es-ES" sz="1600" dirty="0">
                <a:solidFill>
                  <a:prstClr val="black"/>
                </a:solidFill>
              </a:rPr>
              <a:t> consideran, con un porcentaje </a:t>
            </a:r>
            <a:r>
              <a:rPr lang="es-ES" sz="16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5,4% </a:t>
            </a:r>
            <a:br>
              <a:rPr lang="es-ES" sz="16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</a:br>
            <a:r>
              <a:rPr lang="es-ES" sz="1600" dirty="0">
                <a:solidFill>
                  <a:prstClr val="black"/>
                </a:solidFill>
              </a:rPr>
              <a:t>más elevado que los hombres, que la </a:t>
            </a:r>
            <a:br>
              <a:rPr lang="es-ES" sz="1600" dirty="0">
                <a:solidFill>
                  <a:prstClr val="black"/>
                </a:solidFill>
              </a:rPr>
            </a:br>
            <a: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presión judicial ha aumentado</a:t>
            </a:r>
          </a:p>
          <a:p>
            <a:pPr lvl="1" algn="ctr"/>
            <a:endParaRPr lang="es-ES" sz="1600" dirty="0">
              <a:solidFill>
                <a:prstClr val="black"/>
              </a:solidFill>
            </a:endParaRPr>
          </a:p>
          <a:p>
            <a:pPr lvl="1" algn="ctr"/>
            <a:endParaRPr lang="es-ES" sz="1600" dirty="0">
              <a:solidFill>
                <a:prstClr val="black"/>
              </a:solidFill>
            </a:endParaRPr>
          </a:p>
          <a:p>
            <a:pPr lvl="1" algn="ctr"/>
            <a:r>
              <a:rPr lang="es-ES" sz="1600" dirty="0">
                <a:solidFill>
                  <a:prstClr val="black"/>
                </a:solidFill>
              </a:rPr>
              <a:t>Los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hombres</a:t>
            </a:r>
            <a:r>
              <a:rPr lang="es-ES" sz="1600" dirty="0">
                <a:solidFill>
                  <a:prstClr val="black"/>
                </a:solidFill>
              </a:rPr>
              <a:t> consideran con más fuerza que </a:t>
            </a:r>
            <a: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se incrementan </a:t>
            </a:r>
            <a:b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</a:br>
            <a: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los tiempos de estancia de los pacientes </a:t>
            </a:r>
            <a:r>
              <a:rPr lang="es-ES" sz="1600" dirty="0">
                <a:solidFill>
                  <a:prstClr val="black"/>
                </a:solidFill>
              </a:rPr>
              <a:t>de forma innecesaria </a:t>
            </a:r>
            <a:br>
              <a:rPr lang="es-ES" sz="1600" dirty="0">
                <a:solidFill>
                  <a:prstClr val="black"/>
                </a:solidFill>
              </a:rPr>
            </a:br>
            <a:r>
              <a:rPr lang="es-ES" sz="1600" dirty="0">
                <a:solidFill>
                  <a:prstClr val="black"/>
                </a:solidFill>
              </a:rPr>
              <a:t>(</a:t>
            </a:r>
            <a:r>
              <a:rPr lang="es-ES" sz="16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12,3%  </a:t>
            </a:r>
            <a:r>
              <a:rPr lang="es-ES" sz="1600" dirty="0">
                <a:solidFill>
                  <a:prstClr val="black"/>
                </a:solidFill>
              </a:rPr>
              <a:t>mayor que en las mujeres)</a:t>
            </a:r>
            <a:endParaRPr lang="es-ES" sz="1600" b="1" dirty="0">
              <a:ln>
                <a:solidFill>
                  <a:srgbClr val="427E43"/>
                </a:solidFill>
              </a:ln>
              <a:solidFill>
                <a:srgbClr val="427E43"/>
              </a:solidFill>
            </a:endParaRPr>
          </a:p>
          <a:p>
            <a:pPr lvl="1" algn="ctr"/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93025" y="1767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SITUACION DEL ENTORNO </a:t>
            </a:r>
          </a:p>
        </p:txBody>
      </p:sp>
    </p:spTree>
    <p:extLst>
      <p:ext uri="{BB962C8B-B14F-4D97-AF65-F5344CB8AC3E}">
        <p14:creationId xmlns="" xmlns:p14="http://schemas.microsoft.com/office/powerpoint/2010/main" val="2795246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462451" y="4467100"/>
            <a:ext cx="9303014" cy="122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62451" y="2743075"/>
            <a:ext cx="9303014" cy="1609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89443" y="1190924"/>
            <a:ext cx="872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Cuando segmentamos por titularidad y tamaño del hospital…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89444" y="2050856"/>
            <a:ext cx="751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No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aparecen diferencias significativas.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64370" y="2818483"/>
            <a:ext cx="84632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No obstante, en líneas generales, </a:t>
            </a:r>
            <a:r>
              <a:rPr lang="es-ES" sz="24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los profesionales sanitarios </a:t>
            </a:r>
            <a:br>
              <a:rPr lang="es-ES" sz="24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</a:br>
            <a:r>
              <a:rPr lang="es-ES" sz="24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de hospitales privados y de menos de 500 camas</a:t>
            </a:r>
            <a:r>
              <a:rPr lang="es-ES" dirty="0">
                <a:solidFill>
                  <a:prstClr val="black"/>
                </a:solidFill>
              </a:rPr>
              <a:t>, se muestran levemente más críticos ante el </a:t>
            </a:r>
            <a: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aumento de la presión judicial y </a:t>
            </a:r>
            <a:b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</a:br>
            <a: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la amenaza de denuncia / demanda</a:t>
            </a:r>
            <a:r>
              <a:rPr lang="es-ES" dirty="0">
                <a:solidFill>
                  <a:prstClr val="black"/>
                </a:solidFill>
              </a:rPr>
              <a:t>.</a:t>
            </a:r>
          </a:p>
          <a:p>
            <a:pPr algn="ctr"/>
            <a:endParaRPr lang="es-ES" dirty="0">
              <a:solidFill>
                <a:prstClr val="black"/>
              </a:solidFill>
            </a:endParaRPr>
          </a:p>
          <a:p>
            <a:pPr algn="ctr"/>
            <a:endParaRPr lang="es-ES" dirty="0">
              <a:solidFill>
                <a:prstClr val="black"/>
              </a:solidFill>
            </a:endParaRPr>
          </a:p>
          <a:p>
            <a:pPr algn="ctr"/>
            <a:r>
              <a:rPr lang="es-ES" dirty="0">
                <a:solidFill>
                  <a:prstClr val="black"/>
                </a:solidFill>
              </a:rPr>
              <a:t>Los </a:t>
            </a:r>
            <a:r>
              <a:rPr lang="es-ES" sz="24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hospitales privados </a:t>
            </a:r>
            <a:r>
              <a:rPr lang="es-ES" dirty="0">
                <a:solidFill>
                  <a:prstClr val="black"/>
                </a:solidFill>
              </a:rPr>
              <a:t>consideran con algo más de fuerza que </a:t>
            </a:r>
            <a:r>
              <a:rPr lang="es-ES" sz="20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se alargan de forma innecesaria la estancia de pacientes en los hospitales</a:t>
            </a:r>
            <a:r>
              <a:rPr lang="es-ES" dirty="0">
                <a:solidFill>
                  <a:prstClr val="black"/>
                </a:solidFill>
              </a:rPr>
              <a:t>.</a:t>
            </a:r>
            <a:br>
              <a:rPr lang="es-ES" dirty="0">
                <a:solidFill>
                  <a:prstClr val="black"/>
                </a:solidFill>
              </a:rPr>
            </a:b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93025" y="176759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SITUACION DEL ENTORNO </a:t>
            </a:r>
          </a:p>
        </p:txBody>
      </p:sp>
    </p:spTree>
    <p:extLst>
      <p:ext uri="{BB962C8B-B14F-4D97-AF65-F5344CB8AC3E}">
        <p14:creationId xmlns="" xmlns:p14="http://schemas.microsoft.com/office/powerpoint/2010/main" val="2691422224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6429375" y="1410034"/>
            <a:ext cx="3581400" cy="1262336"/>
          </a:xfrm>
          <a:prstGeom prst="roundRect">
            <a:avLst/>
          </a:prstGeom>
          <a:pattFill prst="dkUpDiag">
            <a:fgClr>
              <a:srgbClr val="F5A91F"/>
            </a:fgClr>
            <a:bgClr>
              <a:schemeClr val="bg1"/>
            </a:bgClr>
          </a:pattFill>
          <a:ln w="19050">
            <a:solidFill>
              <a:srgbClr val="F5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6562725" y="1514838"/>
            <a:ext cx="3371850" cy="10770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009775" y="1410034"/>
            <a:ext cx="3581400" cy="1262336"/>
          </a:xfrm>
          <a:prstGeom prst="roundRect">
            <a:avLst/>
          </a:prstGeom>
          <a:pattFill prst="dkUpDiag">
            <a:fgClr>
              <a:srgbClr val="F5A91F"/>
            </a:fgClr>
            <a:bgClr>
              <a:schemeClr val="bg1"/>
            </a:bgClr>
          </a:pattFill>
          <a:ln w="19050">
            <a:solidFill>
              <a:srgbClr val="F5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2114550" y="1514689"/>
            <a:ext cx="3371850" cy="10772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52706" y="213377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SITUACIÓN PARTICULAR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07793" y="988775"/>
            <a:ext cx="900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 nivel particular, los médicos consideran que</a:t>
            </a:r>
            <a:r>
              <a:rPr lang="es-ES" sz="2000" b="1" dirty="0"/>
              <a:t> </a:t>
            </a:r>
            <a:r>
              <a:rPr lang="es-ES" sz="1600" b="1" dirty="0"/>
              <a:t>la posibilidad de ser denunciado / demandado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995885" y="1629189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Afecta a su ejercicio profesional </a:t>
            </a:r>
            <a:r>
              <a:rPr lang="es-ES" sz="2800" b="1" dirty="0">
                <a:ln>
                  <a:solidFill>
                    <a:srgbClr val="427E43"/>
                  </a:solidFill>
                </a:ln>
                <a:solidFill>
                  <a:srgbClr val="427E43"/>
                </a:solidFill>
              </a:rPr>
              <a:t>65,6%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10363" y="1450892"/>
            <a:ext cx="307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En los grupos segmentados, se mantiene la tendencia analizada en relación con la situación del entorno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38556" y="3179392"/>
            <a:ext cx="273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Los más jóvenes continúan siendo los que más condicionados se sienten por esta situación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39124" y="3200658"/>
            <a:ext cx="2495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No aparecen diferencias según sexo, titularidad y número de camas del hospital </a:t>
            </a:r>
          </a:p>
        </p:txBody>
      </p:sp>
      <p:sp>
        <p:nvSpPr>
          <p:cNvPr id="10" name="Freeform 476"/>
          <p:cNvSpPr>
            <a:spLocks/>
          </p:cNvSpPr>
          <p:nvPr/>
        </p:nvSpPr>
        <p:spPr bwMode="auto">
          <a:xfrm rot="16200000" flipH="1">
            <a:off x="7443705" y="2807930"/>
            <a:ext cx="389736" cy="293898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rgbClr val="E1590D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476"/>
          <p:cNvSpPr>
            <a:spLocks/>
          </p:cNvSpPr>
          <p:nvPr/>
        </p:nvSpPr>
        <p:spPr bwMode="auto">
          <a:xfrm rot="5400000">
            <a:off x="8668582" y="2807924"/>
            <a:ext cx="389742" cy="29390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rgbClr val="E1590D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17 CuadroTexto"/>
          <p:cNvSpPr txBox="1"/>
          <p:nvPr/>
        </p:nvSpPr>
        <p:spPr>
          <a:xfrm>
            <a:off x="2007793" y="4082746"/>
            <a:ext cx="80669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427E43"/>
                </a:solidFill>
              </a:rPr>
              <a:t>PERO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dirty="0"/>
              <a:t>al comparar los resultados de situación particular vs. situación </a:t>
            </a:r>
            <a:br>
              <a:rPr lang="es-ES" dirty="0"/>
            </a:br>
            <a:r>
              <a:rPr lang="es-ES" dirty="0"/>
              <a:t>del entorno,  se observa que</a:t>
            </a:r>
          </a:p>
          <a:p>
            <a:pPr lvl="3"/>
            <a:r>
              <a:rPr lang="es-ES" dirty="0"/>
              <a:t>la respuesta a las situaciones de presión varía NOTABLEMENTE</a:t>
            </a:r>
          </a:p>
        </p:txBody>
      </p:sp>
      <p:sp>
        <p:nvSpPr>
          <p:cNvPr id="19" name="Freeform 44"/>
          <p:cNvSpPr>
            <a:spLocks noEditPoints="1"/>
          </p:cNvSpPr>
          <p:nvPr/>
        </p:nvSpPr>
        <p:spPr bwMode="auto">
          <a:xfrm rot="13340845">
            <a:off x="5847762" y="5246394"/>
            <a:ext cx="387051" cy="414453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427E43"/>
          </a:solidFill>
          <a:ln>
            <a:solidFill>
              <a:srgbClr val="427E4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788265" y="5737140"/>
            <a:ext cx="85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 </a:t>
            </a:r>
            <a:r>
              <a:rPr lang="es-ES" b="1" dirty="0"/>
              <a:t>nivel particular </a:t>
            </a:r>
            <a:r>
              <a:rPr lang="es-ES" dirty="0"/>
              <a:t>se muestran </a:t>
            </a:r>
            <a:r>
              <a:rPr lang="es-ES" b="1" u="sng" dirty="0"/>
              <a:t>MENOS condicionados</a:t>
            </a:r>
            <a:r>
              <a:rPr lang="es-ES" dirty="0"/>
              <a:t>; creen que la presión judicial </a:t>
            </a:r>
            <a:br>
              <a:rPr lang="es-ES" dirty="0"/>
            </a:br>
            <a:r>
              <a:rPr lang="es-ES" dirty="0"/>
              <a:t>les afecta menos que a nivel global / del entorno (65,6% vs. 88,7% respectivamente)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657349" y="4082746"/>
            <a:ext cx="8767874" cy="2368770"/>
          </a:xfrm>
          <a:prstGeom prst="rect">
            <a:avLst/>
          </a:prstGeom>
          <a:noFill/>
          <a:ln w="19050">
            <a:solidFill>
              <a:srgbClr val="427E4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054085">
            <a:off x="5792884" y="1938962"/>
            <a:ext cx="387051" cy="414453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427E43"/>
          </a:solidFill>
          <a:ln>
            <a:solidFill>
              <a:srgbClr val="427E43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382753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90651" y="1304925"/>
            <a:ext cx="930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pone de manifiesto un </a:t>
            </a:r>
            <a:r>
              <a:rPr lang="es-ES" sz="2000" dirty="0">
                <a:solidFill>
                  <a:srgbClr val="E1590D"/>
                </a:solidFill>
              </a:rPr>
              <a:t>ALTO RIESGO </a:t>
            </a:r>
            <a:r>
              <a:rPr lang="es-ES" dirty="0"/>
              <a:t>de </a:t>
            </a:r>
            <a:r>
              <a:rPr lang="es-ES" sz="2000" b="1" dirty="0"/>
              <a:t>denuncias y reclamaciones: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32961" y="1990725"/>
            <a:ext cx="798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</a:t>
            </a:r>
            <a:r>
              <a:rPr lang="es-ES" sz="2400" b="1" dirty="0">
                <a:solidFill>
                  <a:srgbClr val="E1590D"/>
                </a:solidFill>
              </a:rPr>
              <a:t> </a:t>
            </a:r>
            <a:r>
              <a:rPr lang="es-ES" sz="28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54,5%</a:t>
            </a:r>
            <a:r>
              <a:rPr lang="es-ES" sz="2400" b="1" dirty="0">
                <a:solidFill>
                  <a:srgbClr val="E1590D"/>
                </a:solidFill>
              </a:rPr>
              <a:t> </a:t>
            </a:r>
            <a:r>
              <a:rPr lang="es-ES" dirty="0"/>
              <a:t>de los médicos de urgencias ha recibido al menos una </a:t>
            </a:r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reclamación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32962" y="2591979"/>
            <a:ext cx="887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</a:t>
            </a:r>
            <a:r>
              <a:rPr lang="es-ES" sz="2400" b="1" dirty="0">
                <a:solidFill>
                  <a:srgbClr val="E1590D"/>
                </a:solidFill>
              </a:rPr>
              <a:t> </a:t>
            </a:r>
            <a:r>
              <a:rPr lang="es-ES" sz="28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23,6%</a:t>
            </a:r>
            <a:r>
              <a:rPr lang="es-ES" sz="2400" b="1" dirty="0">
                <a:solidFill>
                  <a:srgbClr val="E1590D"/>
                </a:solidFill>
              </a:rPr>
              <a:t> </a:t>
            </a:r>
            <a:r>
              <a:rPr lang="es-ES" dirty="0"/>
              <a:t>ha recibido al menos una </a:t>
            </a:r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denuncia ante los tribunales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22195" y="3734485"/>
            <a:ext cx="798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Si analizamos estos porcentajes atendiendo a las variables de segmentación, </a:t>
            </a:r>
            <a:br>
              <a:rPr lang="es-ES" dirty="0"/>
            </a:br>
            <a:r>
              <a:rPr lang="es-ES" dirty="0"/>
              <a:t>el </a:t>
            </a:r>
            <a:r>
              <a:rPr lang="es-ES" b="1" dirty="0">
                <a:solidFill>
                  <a:srgbClr val="E1590D"/>
                </a:solidFill>
              </a:rPr>
              <a:t>mayor número de reclamaciones y demandas </a:t>
            </a:r>
            <a:r>
              <a:rPr lang="es-ES" dirty="0"/>
              <a:t>se relaciona con: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79519" y="4395436"/>
            <a:ext cx="50673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dirty="0"/>
              <a:t>Los </a:t>
            </a:r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más adultos </a:t>
            </a:r>
          </a:p>
          <a:p>
            <a:pPr algn="ctr">
              <a:spcBef>
                <a:spcPts val="600"/>
              </a:spcBef>
            </a:pPr>
            <a:r>
              <a:rPr lang="es-ES" dirty="0"/>
              <a:t>Los</a:t>
            </a:r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 hombres</a:t>
            </a:r>
          </a:p>
          <a:p>
            <a:pPr algn="ctr">
              <a:spcBef>
                <a:spcPts val="600"/>
              </a:spcBef>
            </a:pPr>
            <a:r>
              <a:rPr lang="es-ES" dirty="0"/>
              <a:t>Hospitales </a:t>
            </a:r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privados</a:t>
            </a:r>
          </a:p>
          <a:p>
            <a:pPr algn="ctr">
              <a:spcBef>
                <a:spcPts val="600"/>
              </a:spcBef>
            </a:pPr>
            <a:r>
              <a:rPr lang="es-ES" dirty="0"/>
              <a:t>Hospitales de </a:t>
            </a:r>
            <a:r>
              <a:rPr lang="es-ES" sz="2400" b="1" dirty="0">
                <a:ln>
                  <a:solidFill>
                    <a:srgbClr val="E1590D"/>
                  </a:solidFill>
                </a:ln>
                <a:solidFill>
                  <a:srgbClr val="E1590D"/>
                </a:solidFill>
              </a:rPr>
              <a:t>menos de 500 camas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12645" y="3746964"/>
            <a:ext cx="8401051" cy="252048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52706" y="213377"/>
            <a:ext cx="7704856" cy="5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sz="1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PRINCIPALES RESULTADOS</a:t>
            </a:r>
          </a:p>
          <a:p>
            <a:r>
              <a:rPr lang="es-ES" dirty="0"/>
              <a:t>SITUACIÓN PARTICULAR</a:t>
            </a:r>
          </a:p>
        </p:txBody>
      </p:sp>
    </p:spTree>
    <p:extLst>
      <p:ext uri="{BB962C8B-B14F-4D97-AF65-F5344CB8AC3E}">
        <p14:creationId xmlns="" xmlns:p14="http://schemas.microsoft.com/office/powerpoint/2010/main" val="2108822249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03887" y="3075057"/>
            <a:ext cx="4384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Myriad Pro" panose="020B0503030403020204" pitchFamily="34" charset="0"/>
              </a:rPr>
              <a:t>Gracias !!</a:t>
            </a:r>
          </a:p>
        </p:txBody>
      </p:sp>
    </p:spTree>
    <p:extLst>
      <p:ext uri="{BB962C8B-B14F-4D97-AF65-F5344CB8AC3E}">
        <p14:creationId xmlns="" xmlns:p14="http://schemas.microsoft.com/office/powerpoint/2010/main" val="15463156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6269706" y="3483847"/>
            <a:ext cx="4507788" cy="2119515"/>
          </a:xfrm>
          <a:prstGeom prst="roundRect">
            <a:avLst/>
          </a:prstGeom>
          <a:pattFill prst="dkUpDiag">
            <a:fgClr>
              <a:srgbClr val="6DB36F"/>
            </a:fgClr>
            <a:bgClr>
              <a:schemeClr val="bg1"/>
            </a:bgClr>
          </a:pattFill>
          <a:ln w="19050">
            <a:solidFill>
              <a:srgbClr val="6DB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Rectángulo redondeado"/>
          <p:cNvSpPr/>
          <p:nvPr/>
        </p:nvSpPr>
        <p:spPr>
          <a:xfrm>
            <a:off x="1611266" y="3483847"/>
            <a:ext cx="4507788" cy="2119515"/>
          </a:xfrm>
          <a:prstGeom prst="roundRect">
            <a:avLst/>
          </a:prstGeom>
          <a:pattFill prst="dkUpDiag">
            <a:fgClr>
              <a:srgbClr val="6DB36F"/>
            </a:fgClr>
            <a:bgClr>
              <a:schemeClr val="bg1"/>
            </a:bgClr>
          </a:pattFill>
          <a:ln w="19050">
            <a:solidFill>
              <a:srgbClr val="6DB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Rectángulo redondeado"/>
          <p:cNvSpPr/>
          <p:nvPr/>
        </p:nvSpPr>
        <p:spPr>
          <a:xfrm>
            <a:off x="1708352" y="3580931"/>
            <a:ext cx="4313619" cy="19253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1 Rectángulo"/>
          <p:cNvSpPr/>
          <p:nvPr/>
        </p:nvSpPr>
        <p:spPr>
          <a:xfrm>
            <a:off x="1567415" y="946132"/>
            <a:ext cx="917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" dirty="0"/>
          </a:p>
        </p:txBody>
      </p:sp>
      <p:sp>
        <p:nvSpPr>
          <p:cNvPr id="3" name="4 CuadroTexto"/>
          <p:cNvSpPr txBox="1"/>
          <p:nvPr/>
        </p:nvSpPr>
        <p:spPr>
          <a:xfrm>
            <a:off x="1796233" y="1407797"/>
            <a:ext cx="82938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5">
                  <a:lumMod val="75000"/>
                </a:schemeClr>
              </a:buClr>
              <a:defRPr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Desde la OMC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quiere conocer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cómo repercuten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ES_trad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riesgo de denuncia y de demanda judicial en la práctica médica de los servicios de urgencia hospitalarios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chemeClr val="accent5">
                  <a:lumMod val="75000"/>
                </a:schemeClr>
              </a:buClr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chemeClr val="accent5">
                  <a:lumMod val="75000"/>
                </a:schemeClr>
              </a:buClr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ello,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realizado un cuestionario online</a:t>
            </a:r>
            <a:r>
              <a:rPr lang="es-ES_tradnl" sz="1600" dirty="0"/>
              <a:t>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dirigido a los médicos de estos servicios, </a:t>
            </a:r>
            <a:b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sus especiales características asistenciales y alto riesgo legal.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chemeClr val="accent5">
                  <a:lumMod val="75000"/>
                </a:schemeClr>
              </a:buClr>
              <a:defRPr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chemeClr val="accent5">
                  <a:lumMod val="75000"/>
                </a:schemeClr>
              </a:buClr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objetivos específicos a cubrir en el cuestionario son los siguientes: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83269" y="333062"/>
            <a:ext cx="3233752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INTRODUCCION Y OBJETIVOS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1873858" y="3681830"/>
            <a:ext cx="3982607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5">
                  <a:lumMod val="75000"/>
                </a:schemeClr>
              </a:buClr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Percepción que se tiene sobre la situación de los servicios de urgencia en general relacionados con:</a:t>
            </a:r>
          </a:p>
          <a:p>
            <a:pPr marL="285750" indent="-285750" algn="just">
              <a:spcBef>
                <a:spcPts val="4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presión judicial</a:t>
            </a:r>
          </a:p>
          <a:p>
            <a:pPr marL="285750" indent="-285750" algn="just">
              <a:spcBef>
                <a:spcPts val="4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apoyo institucional y médico </a:t>
            </a:r>
          </a:p>
          <a:p>
            <a:pPr marL="285750" indent="-285750" algn="just">
              <a:spcBef>
                <a:spcPts val="4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formación y conocimiento médico-legal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366792" y="3580931"/>
            <a:ext cx="4313619" cy="19253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4 CuadroTexto"/>
          <p:cNvSpPr txBox="1"/>
          <p:nvPr/>
        </p:nvSpPr>
        <p:spPr>
          <a:xfrm>
            <a:off x="6633306" y="3830589"/>
            <a:ext cx="3780588" cy="14260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5">
                  <a:lumMod val="75000"/>
                </a:schemeClr>
              </a:buClr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Percepción que se tiene sobre la situación particular de los médicos de urgencias (</a:t>
            </a:r>
            <a:r>
              <a:rPr lang="es-ES_tradnl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 situación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en relación con:</a:t>
            </a:r>
          </a:p>
          <a:p>
            <a:pPr marL="285750" indent="-285750" algn="just">
              <a:spcBef>
                <a:spcPts val="4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presión judicial</a:t>
            </a:r>
          </a:p>
          <a:p>
            <a:pPr marL="285750" indent="-285750" algn="just">
              <a:spcBef>
                <a:spcPts val="4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riesgo de reclamaciones o denuncias</a:t>
            </a:r>
          </a:p>
        </p:txBody>
      </p:sp>
    </p:spTree>
    <p:extLst>
      <p:ext uri="{BB962C8B-B14F-4D97-AF65-F5344CB8AC3E}">
        <p14:creationId xmlns="" xmlns:p14="http://schemas.microsoft.com/office/powerpoint/2010/main" val="2438289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 txBox="1">
            <a:spLocks noChangeArrowheads="1"/>
          </p:cNvSpPr>
          <p:nvPr/>
        </p:nvSpPr>
        <p:spPr bwMode="auto">
          <a:xfrm>
            <a:off x="1481914" y="2083503"/>
            <a:ext cx="3779920" cy="32932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Universo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Profesionales Médicos de Urgencias.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Ámbito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Nacional.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Tipo de entrevista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Online.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Cuotas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No se establecieron cuotas.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Error </a:t>
            </a:r>
            <a:r>
              <a:rPr lang="es-ES" sz="1400" dirty="0" err="1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muestral</a:t>
            </a:r>
            <a:endParaRPr lang="es-ES" sz="1400" dirty="0">
              <a:ln>
                <a:solidFill>
                  <a:srgbClr val="CC9900"/>
                </a:solidFill>
              </a:ln>
              <a:solidFill>
                <a:srgbClr val="CC9900"/>
              </a:solidFill>
              <a:latin typeface="Calibri" panose="020F0502020204030204" pitchFamily="34" charset="0"/>
              <a:cs typeface="Arial"/>
            </a:endParaRP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Para un nivel de confianza del 95,5% el error en la muestra general es de +/-2,61%.</a:t>
            </a:r>
          </a:p>
          <a:p>
            <a:pPr>
              <a:buClr>
                <a:srgbClr val="FF9933"/>
              </a:buClr>
            </a:pPr>
            <a:endParaRPr lang="es-ES" sz="1400" dirty="0">
              <a:ln>
                <a:solidFill>
                  <a:srgbClr val="CC99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Rectangle 26"/>
          <p:cNvSpPr txBox="1">
            <a:spLocks noChangeArrowheads="1"/>
          </p:cNvSpPr>
          <p:nvPr/>
        </p:nvSpPr>
        <p:spPr bwMode="auto">
          <a:xfrm>
            <a:off x="5795555" y="2083503"/>
            <a:ext cx="4860040" cy="35855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Cuestionario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Estructurado de 10 minutos de duración. 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Fecha de campo</a:t>
            </a:r>
          </a:p>
          <a:p>
            <a:pPr>
              <a:spcBef>
                <a:spcPts val="600"/>
              </a:spcBef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Del 13 de Marzo al 3 de Abril.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Anonimato y confidencialidad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Se garantiza el absoluto anonimato de las respuestas de los entrevistados que han sido utilizadas únicamente en la confección de tablas estadísticas.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Tratamiento estadístico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Tabulación simple y cruzada de frecuencias.</a:t>
            </a:r>
          </a:p>
          <a:p>
            <a:pPr>
              <a:spcBef>
                <a:spcPts val="1200"/>
              </a:spcBef>
              <a:buClr>
                <a:srgbClr val="FF9933"/>
              </a:buClr>
            </a:pPr>
            <a:r>
              <a:rPr lang="es-ES" sz="140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latin typeface="Calibri" panose="020F0502020204030204" pitchFamily="34" charset="0"/>
                <a:cs typeface="Arial"/>
              </a:rPr>
              <a:t>Control de calidad</a:t>
            </a:r>
          </a:p>
          <a:p>
            <a:pPr>
              <a:buClr>
                <a:srgbClr val="FF9933"/>
              </a:buClr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De acuerdo a la norma ISO 20252 y el Código de conducta CCI/ESOMAR.</a:t>
            </a:r>
          </a:p>
        </p:txBody>
      </p:sp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8574833" y="358936"/>
            <a:ext cx="3256384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FICHA TÉCNICA</a:t>
            </a:r>
          </a:p>
        </p:txBody>
      </p:sp>
      <p:sp>
        <p:nvSpPr>
          <p:cNvPr id="5" name="4 Elipse"/>
          <p:cNvSpPr/>
          <p:nvPr/>
        </p:nvSpPr>
        <p:spPr>
          <a:xfrm>
            <a:off x="9150879" y="1011386"/>
            <a:ext cx="1627342" cy="1627342"/>
          </a:xfrm>
          <a:prstGeom prst="ellipse">
            <a:avLst/>
          </a:prstGeom>
          <a:solidFill>
            <a:srgbClr val="E159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175" algn="ctr">
              <a:spcBef>
                <a:spcPts val="600"/>
              </a:spcBef>
              <a:spcAft>
                <a:spcPts val="300"/>
              </a:spcAft>
              <a:buClr>
                <a:srgbClr val="FF9933"/>
              </a:buClr>
            </a:pPr>
            <a:r>
              <a:rPr lang="es-ES" sz="1600" b="1" dirty="0">
                <a:solidFill>
                  <a:schemeClr val="bg1"/>
                </a:solidFill>
                <a:cs typeface="Arial"/>
              </a:rPr>
              <a:t>MUESTRA: </a:t>
            </a:r>
            <a:br>
              <a:rPr lang="es-ES" sz="1600" b="1" dirty="0">
                <a:solidFill>
                  <a:schemeClr val="bg1"/>
                </a:solidFill>
                <a:cs typeface="Arial"/>
              </a:rPr>
            </a:br>
            <a:r>
              <a:rPr lang="es-ES" sz="2500" b="1" dirty="0">
                <a:solidFill>
                  <a:schemeClr val="bg1"/>
                </a:solidFill>
                <a:cs typeface="Arial"/>
              </a:rPr>
              <a:t>1.449</a:t>
            </a:r>
            <a:r>
              <a:rPr lang="es-ES" sz="1600" b="1" dirty="0">
                <a:solidFill>
                  <a:schemeClr val="bg1"/>
                </a:solidFill>
                <a:cs typeface="Arial"/>
              </a:rPr>
              <a:t>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358875110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59495" y="5226444"/>
            <a:ext cx="8610872" cy="6994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3600" b="1" dirty="0">
                <a:latin typeface="Myriad Pro" panose="020B0503030403020204" pitchFamily="34" charset="0"/>
              </a:rPr>
              <a:t>CARACTERIZACIÓN DE LA MUESTRA</a:t>
            </a:r>
          </a:p>
        </p:txBody>
      </p:sp>
    </p:spTree>
    <p:extLst>
      <p:ext uri="{BB962C8B-B14F-4D97-AF65-F5344CB8AC3E}">
        <p14:creationId xmlns="" xmlns:p14="http://schemas.microsoft.com/office/powerpoint/2010/main" val="4776494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439581" y="361890"/>
            <a:ext cx="4428958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700"/>
              </a:lnSpc>
            </a:pPr>
            <a:r>
              <a:rPr lang="es-ES" b="1" dirty="0">
                <a:solidFill>
                  <a:schemeClr val="bg1"/>
                </a:solidFill>
                <a:latin typeface="Myriad Pro" panose="020B0503030403020204" pitchFamily="34" charset="0"/>
                <a:cs typeface="+mn-cs"/>
              </a:rPr>
              <a:t>PROCEDENCIA</a:t>
            </a:r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RESPUESTA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623157" y="1710489"/>
            <a:ext cx="4945686" cy="4365447"/>
            <a:chOff x="732122" y="1710488"/>
            <a:chExt cx="4945686" cy="4365447"/>
          </a:xfrm>
        </p:grpSpPr>
        <p:sp>
          <p:nvSpPr>
            <p:cNvPr id="18" name="17 Rectángulo"/>
            <p:cNvSpPr/>
            <p:nvPr/>
          </p:nvSpPr>
          <p:spPr>
            <a:xfrm>
              <a:off x="1085446" y="2334020"/>
              <a:ext cx="11192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a typeface="Calibri"/>
                  <a:cs typeface="Times New Roman"/>
                </a:rPr>
                <a:t>Diario online</a:t>
              </a:r>
              <a:br>
                <a:rPr lang="es-ES" sz="140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a typeface="Calibri"/>
                  <a:cs typeface="Times New Roman"/>
                </a:rPr>
              </a:br>
              <a:r>
                <a:rPr lang="es-ES" sz="140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a typeface="Calibri"/>
                  <a:cs typeface="Times New Roman"/>
                </a:rPr>
                <a:t>OMC</a:t>
              </a: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165588" y="2865228"/>
              <a:ext cx="135516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Rectángulo"/>
            <p:cNvSpPr/>
            <p:nvPr/>
          </p:nvSpPr>
          <p:spPr>
            <a:xfrm>
              <a:off x="1111957" y="4439267"/>
              <a:ext cx="6766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400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a typeface="Calibri"/>
                  <a:cs typeface="Times New Roman"/>
                </a:rPr>
                <a:t>SEMES</a:t>
              </a:r>
            </a:p>
          </p:txBody>
        </p:sp>
        <p:cxnSp>
          <p:nvCxnSpPr>
            <p:cNvPr id="21" name="20 Conector recto"/>
            <p:cNvCxnSpPr/>
            <p:nvPr/>
          </p:nvCxnSpPr>
          <p:spPr>
            <a:xfrm>
              <a:off x="1165588" y="4747191"/>
              <a:ext cx="135516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13 Grupo"/>
            <p:cNvGrpSpPr/>
            <p:nvPr/>
          </p:nvGrpSpPr>
          <p:grpSpPr>
            <a:xfrm>
              <a:off x="1524210" y="2259511"/>
              <a:ext cx="3024336" cy="3024336"/>
              <a:chOff x="992560" y="1844824"/>
              <a:chExt cx="3024336" cy="3024336"/>
            </a:xfrm>
          </p:grpSpPr>
          <p:sp>
            <p:nvSpPr>
              <p:cNvPr id="12" name="11 Circular"/>
              <p:cNvSpPr/>
              <p:nvPr/>
            </p:nvSpPr>
            <p:spPr>
              <a:xfrm>
                <a:off x="992560" y="1844824"/>
                <a:ext cx="3024336" cy="3024336"/>
              </a:xfrm>
              <a:prstGeom prst="pie">
                <a:avLst>
                  <a:gd name="adj1" fmla="val 16901433"/>
                  <a:gd name="adj2" fmla="val 4769056"/>
                </a:avLst>
              </a:prstGeom>
              <a:gradFill flip="none" rotWithShape="1">
                <a:gsLst>
                  <a:gs pos="0">
                    <a:schemeClr val="accent6">
                      <a:alpha val="41000"/>
                      <a:lumMod val="84000"/>
                      <a:lumOff val="16000"/>
                    </a:schemeClr>
                  </a:gs>
                  <a:gs pos="50000">
                    <a:schemeClr val="accent6">
                      <a:lumMod val="40000"/>
                      <a:lumOff val="60000"/>
                      <a:alpha val="63000"/>
                    </a:schemeClr>
                  </a:gs>
                  <a:gs pos="100000">
                    <a:schemeClr val="bg1">
                      <a:alpha val="11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1784648" y="2708920"/>
                <a:ext cx="1368152" cy="1368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2" name="21 Rectángulo"/>
            <p:cNvSpPr/>
            <p:nvPr/>
          </p:nvSpPr>
          <p:spPr>
            <a:xfrm>
              <a:off x="4404807" y="2855016"/>
              <a:ext cx="12009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a typeface="Calibri"/>
                  <a:cs typeface="Times New Roman"/>
                </a:rPr>
                <a:t>Links Colegios</a:t>
              </a:r>
              <a:br>
                <a:rPr lang="es-ES" sz="1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a typeface="Calibri"/>
                  <a:cs typeface="Times New Roman"/>
                </a:rPr>
              </a:br>
              <a:r>
                <a:rPr lang="es-ES" sz="1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a typeface="Calibri"/>
                  <a:cs typeface="Times New Roman"/>
                </a:rPr>
                <a:t>de Médicos</a:t>
              </a:r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4142709" y="3386224"/>
              <a:ext cx="135516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Gráfico 3"/>
            <p:cNvGraphicFramePr/>
            <p:nvPr>
              <p:extLst/>
            </p:nvPr>
          </p:nvGraphicFramePr>
          <p:xfrm>
            <a:off x="732122" y="2331519"/>
            <a:ext cx="4540961" cy="3744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23 Rectángulo"/>
            <p:cNvSpPr/>
            <p:nvPr/>
          </p:nvSpPr>
          <p:spPr>
            <a:xfrm>
              <a:off x="768922" y="1877309"/>
              <a:ext cx="4908886" cy="381111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25 CuadroTexto"/>
            <p:cNvSpPr txBox="1"/>
            <p:nvPr/>
          </p:nvSpPr>
          <p:spPr>
            <a:xfrm>
              <a:off x="2468009" y="5579561"/>
              <a:ext cx="102463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b">
              <a:spAutoFit/>
            </a:bodyPr>
            <a:lstStyle/>
            <a:p>
              <a:r>
                <a:rPr lang="es-E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Base : 1.449 casos</a:t>
              </a:r>
            </a:p>
          </p:txBody>
        </p:sp>
        <p:sp>
          <p:nvSpPr>
            <p:cNvPr id="4" name="Rectangle 26"/>
            <p:cNvSpPr txBox="1">
              <a:spLocks noChangeArrowheads="1"/>
            </p:cNvSpPr>
            <p:nvPr/>
          </p:nvSpPr>
          <p:spPr bwMode="auto">
            <a:xfrm>
              <a:off x="2286022" y="1710488"/>
              <a:ext cx="138861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1200"/>
                </a:spcBef>
                <a:spcAft>
                  <a:spcPts val="600"/>
                </a:spcAft>
                <a:buClr>
                  <a:srgbClr val="003366"/>
                </a:buClr>
              </a:pPr>
              <a:r>
                <a:rPr lang="es-ES" sz="16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/>
                </a:rPr>
                <a:t>GENÉRICOS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617559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63"/>
          <p:cNvGrpSpPr>
            <a:grpSpLocks/>
          </p:cNvGrpSpPr>
          <p:nvPr/>
        </p:nvGrpSpPr>
        <p:grpSpPr bwMode="auto">
          <a:xfrm>
            <a:off x="2330571" y="1482908"/>
            <a:ext cx="6196999" cy="4591829"/>
            <a:chOff x="429" y="309"/>
            <a:chExt cx="4991" cy="3801"/>
          </a:xfrm>
        </p:grpSpPr>
        <p:sp>
          <p:nvSpPr>
            <p:cNvPr id="4100" name="Freeform 2"/>
            <p:cNvSpPr>
              <a:spLocks/>
            </p:cNvSpPr>
            <p:nvPr/>
          </p:nvSpPr>
          <p:spPr bwMode="auto">
            <a:xfrm>
              <a:off x="1224" y="644"/>
              <a:ext cx="853" cy="602"/>
            </a:xfrm>
            <a:custGeom>
              <a:avLst/>
              <a:gdLst>
                <a:gd name="T0" fmla="*/ 133 w 952"/>
                <a:gd name="T1" fmla="*/ 384 h 671"/>
                <a:gd name="T2" fmla="*/ 87 w 952"/>
                <a:gd name="T3" fmla="*/ 333 h 671"/>
                <a:gd name="T4" fmla="*/ 69 w 952"/>
                <a:gd name="T5" fmla="*/ 284 h 671"/>
                <a:gd name="T6" fmla="*/ 48 w 952"/>
                <a:gd name="T7" fmla="*/ 256 h 671"/>
                <a:gd name="T8" fmla="*/ 35 w 952"/>
                <a:gd name="T9" fmla="*/ 256 h 671"/>
                <a:gd name="T10" fmla="*/ 19 w 952"/>
                <a:gd name="T11" fmla="*/ 259 h 671"/>
                <a:gd name="T12" fmla="*/ 5 w 952"/>
                <a:gd name="T13" fmla="*/ 247 h 671"/>
                <a:gd name="T14" fmla="*/ 0 w 952"/>
                <a:gd name="T15" fmla="*/ 217 h 671"/>
                <a:gd name="T16" fmla="*/ 10 w 952"/>
                <a:gd name="T17" fmla="*/ 176 h 671"/>
                <a:gd name="T18" fmla="*/ 49 w 952"/>
                <a:gd name="T19" fmla="*/ 131 h 671"/>
                <a:gd name="T20" fmla="*/ 55 w 952"/>
                <a:gd name="T21" fmla="*/ 113 h 671"/>
                <a:gd name="T22" fmla="*/ 44 w 952"/>
                <a:gd name="T23" fmla="*/ 95 h 671"/>
                <a:gd name="T24" fmla="*/ 64 w 952"/>
                <a:gd name="T25" fmla="*/ 88 h 671"/>
                <a:gd name="T26" fmla="*/ 149 w 952"/>
                <a:gd name="T27" fmla="*/ 90 h 671"/>
                <a:gd name="T28" fmla="*/ 178 w 952"/>
                <a:gd name="T29" fmla="*/ 76 h 671"/>
                <a:gd name="T30" fmla="*/ 200 w 952"/>
                <a:gd name="T31" fmla="*/ 44 h 671"/>
                <a:gd name="T32" fmla="*/ 235 w 952"/>
                <a:gd name="T33" fmla="*/ 65 h 671"/>
                <a:gd name="T34" fmla="*/ 277 w 952"/>
                <a:gd name="T35" fmla="*/ 39 h 671"/>
                <a:gd name="T36" fmla="*/ 297 w 952"/>
                <a:gd name="T37" fmla="*/ 48 h 671"/>
                <a:gd name="T38" fmla="*/ 331 w 952"/>
                <a:gd name="T39" fmla="*/ 71 h 671"/>
                <a:gd name="T40" fmla="*/ 357 w 952"/>
                <a:gd name="T41" fmla="*/ 79 h 671"/>
                <a:gd name="T42" fmla="*/ 412 w 952"/>
                <a:gd name="T43" fmla="*/ 41 h 671"/>
                <a:gd name="T44" fmla="*/ 472 w 952"/>
                <a:gd name="T45" fmla="*/ 60 h 671"/>
                <a:gd name="T46" fmla="*/ 517 w 952"/>
                <a:gd name="T47" fmla="*/ 41 h 671"/>
                <a:gd name="T48" fmla="*/ 544 w 952"/>
                <a:gd name="T49" fmla="*/ 51 h 671"/>
                <a:gd name="T50" fmla="*/ 594 w 952"/>
                <a:gd name="T51" fmla="*/ 0 h 671"/>
                <a:gd name="T52" fmla="*/ 629 w 952"/>
                <a:gd name="T53" fmla="*/ 4 h 671"/>
                <a:gd name="T54" fmla="*/ 628 w 952"/>
                <a:gd name="T55" fmla="*/ 36 h 671"/>
                <a:gd name="T56" fmla="*/ 668 w 952"/>
                <a:gd name="T57" fmla="*/ 66 h 671"/>
                <a:gd name="T58" fmla="*/ 685 w 952"/>
                <a:gd name="T59" fmla="*/ 82 h 671"/>
                <a:gd name="T60" fmla="*/ 660 w 952"/>
                <a:gd name="T61" fmla="*/ 100 h 671"/>
                <a:gd name="T62" fmla="*/ 626 w 952"/>
                <a:gd name="T63" fmla="*/ 142 h 671"/>
                <a:gd name="T64" fmla="*/ 629 w 952"/>
                <a:gd name="T65" fmla="*/ 308 h 671"/>
                <a:gd name="T66" fmla="*/ 599 w 952"/>
                <a:gd name="T67" fmla="*/ 319 h 671"/>
                <a:gd name="T68" fmla="*/ 584 w 952"/>
                <a:gd name="T69" fmla="*/ 348 h 671"/>
                <a:gd name="T70" fmla="*/ 605 w 952"/>
                <a:gd name="T71" fmla="*/ 384 h 671"/>
                <a:gd name="T72" fmla="*/ 577 w 952"/>
                <a:gd name="T73" fmla="*/ 408 h 671"/>
                <a:gd name="T74" fmla="*/ 487 w 952"/>
                <a:gd name="T75" fmla="*/ 408 h 671"/>
                <a:gd name="T76" fmla="*/ 467 w 952"/>
                <a:gd name="T77" fmla="*/ 424 h 671"/>
                <a:gd name="T78" fmla="*/ 467 w 952"/>
                <a:gd name="T79" fmla="*/ 484 h 671"/>
                <a:gd name="T80" fmla="*/ 400 w 952"/>
                <a:gd name="T81" fmla="*/ 436 h 671"/>
                <a:gd name="T82" fmla="*/ 322 w 952"/>
                <a:gd name="T83" fmla="*/ 436 h 671"/>
                <a:gd name="T84" fmla="*/ 236 w 952"/>
                <a:gd name="T85" fmla="*/ 423 h 671"/>
                <a:gd name="T86" fmla="*/ 195 w 952"/>
                <a:gd name="T87" fmla="*/ 388 h 671"/>
                <a:gd name="T88" fmla="*/ 133 w 952"/>
                <a:gd name="T89" fmla="*/ 384 h 6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52" h="671">
                  <a:moveTo>
                    <a:pt x="184" y="532"/>
                  </a:moveTo>
                  <a:lnTo>
                    <a:pt x="121" y="462"/>
                  </a:lnTo>
                  <a:lnTo>
                    <a:pt x="96" y="392"/>
                  </a:lnTo>
                  <a:lnTo>
                    <a:pt x="67" y="355"/>
                  </a:lnTo>
                  <a:lnTo>
                    <a:pt x="49" y="354"/>
                  </a:lnTo>
                  <a:lnTo>
                    <a:pt x="26" y="359"/>
                  </a:lnTo>
                  <a:lnTo>
                    <a:pt x="8" y="341"/>
                  </a:lnTo>
                  <a:lnTo>
                    <a:pt x="0" y="301"/>
                  </a:lnTo>
                  <a:lnTo>
                    <a:pt x="13" y="244"/>
                  </a:lnTo>
                  <a:lnTo>
                    <a:pt x="68" y="182"/>
                  </a:lnTo>
                  <a:lnTo>
                    <a:pt x="76" y="156"/>
                  </a:lnTo>
                  <a:lnTo>
                    <a:pt x="61" y="132"/>
                  </a:lnTo>
                  <a:lnTo>
                    <a:pt x="88" y="122"/>
                  </a:lnTo>
                  <a:lnTo>
                    <a:pt x="206" y="125"/>
                  </a:lnTo>
                  <a:lnTo>
                    <a:pt x="248" y="106"/>
                  </a:lnTo>
                  <a:lnTo>
                    <a:pt x="278" y="61"/>
                  </a:lnTo>
                  <a:lnTo>
                    <a:pt x="326" y="90"/>
                  </a:lnTo>
                  <a:lnTo>
                    <a:pt x="385" y="53"/>
                  </a:lnTo>
                  <a:lnTo>
                    <a:pt x="413" y="66"/>
                  </a:lnTo>
                  <a:lnTo>
                    <a:pt x="460" y="98"/>
                  </a:lnTo>
                  <a:lnTo>
                    <a:pt x="495" y="109"/>
                  </a:lnTo>
                  <a:lnTo>
                    <a:pt x="573" y="57"/>
                  </a:lnTo>
                  <a:lnTo>
                    <a:pt x="656" y="84"/>
                  </a:lnTo>
                  <a:lnTo>
                    <a:pt x="719" y="57"/>
                  </a:lnTo>
                  <a:lnTo>
                    <a:pt x="757" y="71"/>
                  </a:lnTo>
                  <a:lnTo>
                    <a:pt x="826" y="0"/>
                  </a:lnTo>
                  <a:lnTo>
                    <a:pt x="875" y="5"/>
                  </a:lnTo>
                  <a:lnTo>
                    <a:pt x="873" y="50"/>
                  </a:lnTo>
                  <a:lnTo>
                    <a:pt x="928" y="92"/>
                  </a:lnTo>
                  <a:lnTo>
                    <a:pt x="952" y="113"/>
                  </a:lnTo>
                  <a:lnTo>
                    <a:pt x="917" y="138"/>
                  </a:lnTo>
                  <a:lnTo>
                    <a:pt x="871" y="196"/>
                  </a:lnTo>
                  <a:lnTo>
                    <a:pt x="874" y="426"/>
                  </a:lnTo>
                  <a:lnTo>
                    <a:pt x="831" y="442"/>
                  </a:lnTo>
                  <a:lnTo>
                    <a:pt x="812" y="482"/>
                  </a:lnTo>
                  <a:lnTo>
                    <a:pt x="840" y="532"/>
                  </a:lnTo>
                  <a:lnTo>
                    <a:pt x="802" y="565"/>
                  </a:lnTo>
                  <a:lnTo>
                    <a:pt x="676" y="565"/>
                  </a:lnTo>
                  <a:lnTo>
                    <a:pt x="650" y="587"/>
                  </a:lnTo>
                  <a:lnTo>
                    <a:pt x="650" y="671"/>
                  </a:lnTo>
                  <a:lnTo>
                    <a:pt x="556" y="604"/>
                  </a:lnTo>
                  <a:lnTo>
                    <a:pt x="448" y="604"/>
                  </a:lnTo>
                  <a:lnTo>
                    <a:pt x="328" y="586"/>
                  </a:lnTo>
                  <a:lnTo>
                    <a:pt x="271" y="536"/>
                  </a:lnTo>
                  <a:lnTo>
                    <a:pt x="184" y="53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1" name="Line 3"/>
            <p:cNvSpPr>
              <a:spLocks noChangeShapeType="1"/>
            </p:cNvSpPr>
            <p:nvPr/>
          </p:nvSpPr>
          <p:spPr bwMode="auto">
            <a:xfrm>
              <a:off x="2113" y="4101"/>
              <a:ext cx="2" cy="1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2" name="Freeform 4"/>
            <p:cNvSpPr>
              <a:spLocks/>
            </p:cNvSpPr>
            <p:nvPr/>
          </p:nvSpPr>
          <p:spPr bwMode="auto">
            <a:xfrm>
              <a:off x="1784" y="2053"/>
              <a:ext cx="956" cy="451"/>
            </a:xfrm>
            <a:custGeom>
              <a:avLst/>
              <a:gdLst>
                <a:gd name="T0" fmla="*/ 55 w 846"/>
                <a:gd name="T1" fmla="*/ 142 h 398"/>
                <a:gd name="T2" fmla="*/ 114 w 846"/>
                <a:gd name="T3" fmla="*/ 90 h 398"/>
                <a:gd name="T4" fmla="*/ 176 w 846"/>
                <a:gd name="T5" fmla="*/ 75 h 398"/>
                <a:gd name="T6" fmla="*/ 236 w 846"/>
                <a:gd name="T7" fmla="*/ 66 h 398"/>
                <a:gd name="T8" fmla="*/ 254 w 846"/>
                <a:gd name="T9" fmla="*/ 21 h 398"/>
                <a:gd name="T10" fmla="*/ 303 w 846"/>
                <a:gd name="T11" fmla="*/ 0 h 398"/>
                <a:gd name="T12" fmla="*/ 332 w 846"/>
                <a:gd name="T13" fmla="*/ 42 h 398"/>
                <a:gd name="T14" fmla="*/ 348 w 846"/>
                <a:gd name="T15" fmla="*/ 90 h 398"/>
                <a:gd name="T16" fmla="*/ 393 w 846"/>
                <a:gd name="T17" fmla="*/ 79 h 398"/>
                <a:gd name="T18" fmla="*/ 485 w 846"/>
                <a:gd name="T19" fmla="*/ 59 h 398"/>
                <a:gd name="T20" fmla="*/ 588 w 846"/>
                <a:gd name="T21" fmla="*/ 14 h 398"/>
                <a:gd name="T22" fmla="*/ 710 w 846"/>
                <a:gd name="T23" fmla="*/ 90 h 398"/>
                <a:gd name="T24" fmla="*/ 836 w 846"/>
                <a:gd name="T25" fmla="*/ 118 h 398"/>
                <a:gd name="T26" fmla="*/ 846 w 846"/>
                <a:gd name="T27" fmla="*/ 146 h 398"/>
                <a:gd name="T28" fmla="*/ 846 w 846"/>
                <a:gd name="T29" fmla="*/ 158 h 398"/>
                <a:gd name="T30" fmla="*/ 811 w 846"/>
                <a:gd name="T31" fmla="*/ 201 h 398"/>
                <a:gd name="T32" fmla="*/ 832 w 846"/>
                <a:gd name="T33" fmla="*/ 234 h 398"/>
                <a:gd name="T34" fmla="*/ 959 w 846"/>
                <a:gd name="T35" fmla="*/ 136 h 398"/>
                <a:gd name="T36" fmla="*/ 1025 w 846"/>
                <a:gd name="T37" fmla="*/ 133 h 398"/>
                <a:gd name="T38" fmla="*/ 1097 w 846"/>
                <a:gd name="T39" fmla="*/ 118 h 398"/>
                <a:gd name="T40" fmla="*/ 1123 w 846"/>
                <a:gd name="T41" fmla="*/ 313 h 398"/>
                <a:gd name="T42" fmla="*/ 1170 w 846"/>
                <a:gd name="T43" fmla="*/ 374 h 398"/>
                <a:gd name="T44" fmla="*/ 1220 w 846"/>
                <a:gd name="T45" fmla="*/ 539 h 398"/>
                <a:gd name="T46" fmla="*/ 1063 w 846"/>
                <a:gd name="T47" fmla="*/ 540 h 398"/>
                <a:gd name="T48" fmla="*/ 880 w 846"/>
                <a:gd name="T49" fmla="*/ 576 h 398"/>
                <a:gd name="T50" fmla="*/ 785 w 846"/>
                <a:gd name="T51" fmla="*/ 549 h 398"/>
                <a:gd name="T52" fmla="*/ 678 w 846"/>
                <a:gd name="T53" fmla="*/ 488 h 398"/>
                <a:gd name="T54" fmla="*/ 424 w 846"/>
                <a:gd name="T55" fmla="*/ 517 h 398"/>
                <a:gd name="T56" fmla="*/ 331 w 846"/>
                <a:gd name="T57" fmla="*/ 551 h 398"/>
                <a:gd name="T58" fmla="*/ 278 w 846"/>
                <a:gd name="T59" fmla="*/ 565 h 398"/>
                <a:gd name="T60" fmla="*/ 236 w 846"/>
                <a:gd name="T61" fmla="*/ 568 h 398"/>
                <a:gd name="T62" fmla="*/ 193 w 846"/>
                <a:gd name="T63" fmla="*/ 568 h 398"/>
                <a:gd name="T64" fmla="*/ 167 w 846"/>
                <a:gd name="T65" fmla="*/ 512 h 398"/>
                <a:gd name="T66" fmla="*/ 167 w 846"/>
                <a:gd name="T67" fmla="*/ 482 h 398"/>
                <a:gd name="T68" fmla="*/ 121 w 846"/>
                <a:gd name="T69" fmla="*/ 440 h 398"/>
                <a:gd name="T70" fmla="*/ 104 w 846"/>
                <a:gd name="T71" fmla="*/ 397 h 398"/>
                <a:gd name="T72" fmla="*/ 136 w 846"/>
                <a:gd name="T73" fmla="*/ 356 h 398"/>
                <a:gd name="T74" fmla="*/ 10 w 846"/>
                <a:gd name="T75" fmla="*/ 228 h 398"/>
                <a:gd name="T76" fmla="*/ 3 w 846"/>
                <a:gd name="T77" fmla="*/ 206 h 398"/>
                <a:gd name="T78" fmla="*/ 0 w 846"/>
                <a:gd name="T79" fmla="*/ 196 h 398"/>
                <a:gd name="T80" fmla="*/ 55 w 846"/>
                <a:gd name="T81" fmla="*/ 142 h 3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46" h="398">
                  <a:moveTo>
                    <a:pt x="38" y="98"/>
                  </a:moveTo>
                  <a:lnTo>
                    <a:pt x="79" y="63"/>
                  </a:lnTo>
                  <a:lnTo>
                    <a:pt x="122" y="51"/>
                  </a:lnTo>
                  <a:lnTo>
                    <a:pt x="164" y="45"/>
                  </a:lnTo>
                  <a:lnTo>
                    <a:pt x="176" y="15"/>
                  </a:lnTo>
                  <a:lnTo>
                    <a:pt x="210" y="0"/>
                  </a:lnTo>
                  <a:lnTo>
                    <a:pt x="230" y="29"/>
                  </a:lnTo>
                  <a:lnTo>
                    <a:pt x="242" y="63"/>
                  </a:lnTo>
                  <a:lnTo>
                    <a:pt x="273" y="55"/>
                  </a:lnTo>
                  <a:lnTo>
                    <a:pt x="336" y="41"/>
                  </a:lnTo>
                  <a:lnTo>
                    <a:pt x="407" y="10"/>
                  </a:lnTo>
                  <a:lnTo>
                    <a:pt x="492" y="63"/>
                  </a:lnTo>
                  <a:lnTo>
                    <a:pt x="580" y="81"/>
                  </a:lnTo>
                  <a:lnTo>
                    <a:pt x="587" y="101"/>
                  </a:lnTo>
                  <a:lnTo>
                    <a:pt x="587" y="110"/>
                  </a:lnTo>
                  <a:lnTo>
                    <a:pt x="562" y="139"/>
                  </a:lnTo>
                  <a:lnTo>
                    <a:pt x="576" y="162"/>
                  </a:lnTo>
                  <a:lnTo>
                    <a:pt x="665" y="94"/>
                  </a:lnTo>
                  <a:lnTo>
                    <a:pt x="711" y="92"/>
                  </a:lnTo>
                  <a:lnTo>
                    <a:pt x="760" y="81"/>
                  </a:lnTo>
                  <a:lnTo>
                    <a:pt x="779" y="217"/>
                  </a:lnTo>
                  <a:lnTo>
                    <a:pt x="811" y="259"/>
                  </a:lnTo>
                  <a:lnTo>
                    <a:pt x="846" y="373"/>
                  </a:lnTo>
                  <a:lnTo>
                    <a:pt x="737" y="374"/>
                  </a:lnTo>
                  <a:lnTo>
                    <a:pt x="610" y="398"/>
                  </a:lnTo>
                  <a:lnTo>
                    <a:pt x="544" y="380"/>
                  </a:lnTo>
                  <a:lnTo>
                    <a:pt x="470" y="338"/>
                  </a:lnTo>
                  <a:lnTo>
                    <a:pt x="294" y="357"/>
                  </a:lnTo>
                  <a:lnTo>
                    <a:pt x="229" y="381"/>
                  </a:lnTo>
                  <a:lnTo>
                    <a:pt x="193" y="391"/>
                  </a:lnTo>
                  <a:lnTo>
                    <a:pt x="164" y="393"/>
                  </a:lnTo>
                  <a:lnTo>
                    <a:pt x="134" y="393"/>
                  </a:lnTo>
                  <a:lnTo>
                    <a:pt x="116" y="355"/>
                  </a:lnTo>
                  <a:lnTo>
                    <a:pt x="116" y="333"/>
                  </a:lnTo>
                  <a:lnTo>
                    <a:pt x="84" y="304"/>
                  </a:lnTo>
                  <a:lnTo>
                    <a:pt x="72" y="274"/>
                  </a:lnTo>
                  <a:lnTo>
                    <a:pt x="94" y="247"/>
                  </a:lnTo>
                  <a:lnTo>
                    <a:pt x="7" y="158"/>
                  </a:lnTo>
                  <a:lnTo>
                    <a:pt x="3" y="142"/>
                  </a:lnTo>
                  <a:lnTo>
                    <a:pt x="0" y="135"/>
                  </a:lnTo>
                  <a:lnTo>
                    <a:pt x="38" y="9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3" name="Freeform 5"/>
            <p:cNvSpPr>
              <a:spLocks/>
            </p:cNvSpPr>
            <p:nvPr/>
          </p:nvSpPr>
          <p:spPr bwMode="auto">
            <a:xfrm>
              <a:off x="2470" y="1545"/>
              <a:ext cx="759" cy="571"/>
            </a:xfrm>
            <a:custGeom>
              <a:avLst/>
              <a:gdLst>
                <a:gd name="T0" fmla="*/ 610 w 672"/>
                <a:gd name="T1" fmla="*/ 512 h 505"/>
                <a:gd name="T2" fmla="*/ 500 w 672"/>
                <a:gd name="T3" fmla="*/ 583 h 505"/>
                <a:gd name="T4" fmla="*/ 356 w 672"/>
                <a:gd name="T5" fmla="*/ 616 h 505"/>
                <a:gd name="T6" fmla="*/ 324 w 672"/>
                <a:gd name="T7" fmla="*/ 717 h 505"/>
                <a:gd name="T8" fmla="*/ 220 w 672"/>
                <a:gd name="T9" fmla="*/ 730 h 505"/>
                <a:gd name="T10" fmla="*/ 174 w 672"/>
                <a:gd name="T11" fmla="*/ 697 h 505"/>
                <a:gd name="T12" fmla="*/ 130 w 672"/>
                <a:gd name="T13" fmla="*/ 491 h 505"/>
                <a:gd name="T14" fmla="*/ 86 w 672"/>
                <a:gd name="T15" fmla="*/ 479 h 505"/>
                <a:gd name="T16" fmla="*/ 87 w 672"/>
                <a:gd name="T17" fmla="*/ 444 h 505"/>
                <a:gd name="T18" fmla="*/ 34 w 672"/>
                <a:gd name="T19" fmla="*/ 282 h 505"/>
                <a:gd name="T20" fmla="*/ 58 w 672"/>
                <a:gd name="T21" fmla="*/ 208 h 505"/>
                <a:gd name="T22" fmla="*/ 0 w 672"/>
                <a:gd name="T23" fmla="*/ 147 h 505"/>
                <a:gd name="T24" fmla="*/ 0 w 672"/>
                <a:gd name="T25" fmla="*/ 126 h 505"/>
                <a:gd name="T26" fmla="*/ 80 w 672"/>
                <a:gd name="T27" fmla="*/ 106 h 505"/>
                <a:gd name="T28" fmla="*/ 111 w 672"/>
                <a:gd name="T29" fmla="*/ 57 h 505"/>
                <a:gd name="T30" fmla="*/ 180 w 672"/>
                <a:gd name="T31" fmla="*/ 12 h 505"/>
                <a:gd name="T32" fmla="*/ 209 w 672"/>
                <a:gd name="T33" fmla="*/ 47 h 505"/>
                <a:gd name="T34" fmla="*/ 236 w 672"/>
                <a:gd name="T35" fmla="*/ 47 h 505"/>
                <a:gd name="T36" fmla="*/ 268 w 672"/>
                <a:gd name="T37" fmla="*/ 26 h 505"/>
                <a:gd name="T38" fmla="*/ 276 w 672"/>
                <a:gd name="T39" fmla="*/ 0 h 505"/>
                <a:gd name="T40" fmla="*/ 316 w 672"/>
                <a:gd name="T41" fmla="*/ 35 h 505"/>
                <a:gd name="T42" fmla="*/ 354 w 672"/>
                <a:gd name="T43" fmla="*/ 27 h 505"/>
                <a:gd name="T44" fmla="*/ 403 w 672"/>
                <a:gd name="T45" fmla="*/ 53 h 505"/>
                <a:gd name="T46" fmla="*/ 508 w 672"/>
                <a:gd name="T47" fmla="*/ 72 h 505"/>
                <a:gd name="T48" fmla="*/ 466 w 672"/>
                <a:gd name="T49" fmla="*/ 118 h 505"/>
                <a:gd name="T50" fmla="*/ 500 w 672"/>
                <a:gd name="T51" fmla="*/ 211 h 505"/>
                <a:gd name="T52" fmla="*/ 544 w 672"/>
                <a:gd name="T53" fmla="*/ 182 h 505"/>
                <a:gd name="T54" fmla="*/ 588 w 672"/>
                <a:gd name="T55" fmla="*/ 189 h 505"/>
                <a:gd name="T56" fmla="*/ 648 w 672"/>
                <a:gd name="T57" fmla="*/ 178 h 505"/>
                <a:gd name="T58" fmla="*/ 690 w 672"/>
                <a:gd name="T59" fmla="*/ 156 h 505"/>
                <a:gd name="T60" fmla="*/ 750 w 672"/>
                <a:gd name="T61" fmla="*/ 104 h 505"/>
                <a:gd name="T62" fmla="*/ 890 w 672"/>
                <a:gd name="T63" fmla="*/ 243 h 505"/>
                <a:gd name="T64" fmla="*/ 935 w 672"/>
                <a:gd name="T65" fmla="*/ 276 h 505"/>
                <a:gd name="T66" fmla="*/ 934 w 672"/>
                <a:gd name="T67" fmla="*/ 415 h 505"/>
                <a:gd name="T68" fmla="*/ 968 w 672"/>
                <a:gd name="T69" fmla="*/ 429 h 505"/>
                <a:gd name="T70" fmla="*/ 967 w 672"/>
                <a:gd name="T71" fmla="*/ 468 h 505"/>
                <a:gd name="T72" fmla="*/ 908 w 672"/>
                <a:gd name="T73" fmla="*/ 467 h 505"/>
                <a:gd name="T74" fmla="*/ 876 w 672"/>
                <a:gd name="T75" fmla="*/ 518 h 505"/>
                <a:gd name="T76" fmla="*/ 837 w 672"/>
                <a:gd name="T77" fmla="*/ 566 h 505"/>
                <a:gd name="T78" fmla="*/ 809 w 672"/>
                <a:gd name="T79" fmla="*/ 571 h 505"/>
                <a:gd name="T80" fmla="*/ 739 w 672"/>
                <a:gd name="T81" fmla="*/ 509 h 505"/>
                <a:gd name="T82" fmla="*/ 610 w 672"/>
                <a:gd name="T83" fmla="*/ 512 h 5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2" h="505">
                  <a:moveTo>
                    <a:pt x="423" y="355"/>
                  </a:moveTo>
                  <a:lnTo>
                    <a:pt x="347" y="403"/>
                  </a:lnTo>
                  <a:lnTo>
                    <a:pt x="247" y="426"/>
                  </a:lnTo>
                  <a:lnTo>
                    <a:pt x="225" y="496"/>
                  </a:lnTo>
                  <a:lnTo>
                    <a:pt x="153" y="505"/>
                  </a:lnTo>
                  <a:lnTo>
                    <a:pt x="120" y="482"/>
                  </a:lnTo>
                  <a:lnTo>
                    <a:pt x="90" y="340"/>
                  </a:lnTo>
                  <a:lnTo>
                    <a:pt x="59" y="332"/>
                  </a:lnTo>
                  <a:lnTo>
                    <a:pt x="60" y="308"/>
                  </a:lnTo>
                  <a:lnTo>
                    <a:pt x="24" y="195"/>
                  </a:lnTo>
                  <a:lnTo>
                    <a:pt x="40" y="144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56" y="73"/>
                  </a:lnTo>
                  <a:lnTo>
                    <a:pt x="77" y="39"/>
                  </a:lnTo>
                  <a:lnTo>
                    <a:pt x="125" y="9"/>
                  </a:lnTo>
                  <a:lnTo>
                    <a:pt x="145" y="33"/>
                  </a:lnTo>
                  <a:lnTo>
                    <a:pt x="164" y="33"/>
                  </a:lnTo>
                  <a:lnTo>
                    <a:pt x="186" y="18"/>
                  </a:lnTo>
                  <a:lnTo>
                    <a:pt x="191" y="0"/>
                  </a:lnTo>
                  <a:lnTo>
                    <a:pt x="220" y="24"/>
                  </a:lnTo>
                  <a:lnTo>
                    <a:pt x="245" y="19"/>
                  </a:lnTo>
                  <a:lnTo>
                    <a:pt x="280" y="37"/>
                  </a:lnTo>
                  <a:lnTo>
                    <a:pt x="352" y="50"/>
                  </a:lnTo>
                  <a:lnTo>
                    <a:pt x="324" y="81"/>
                  </a:lnTo>
                  <a:lnTo>
                    <a:pt x="347" y="146"/>
                  </a:lnTo>
                  <a:lnTo>
                    <a:pt x="378" y="126"/>
                  </a:lnTo>
                  <a:lnTo>
                    <a:pt x="408" y="131"/>
                  </a:lnTo>
                  <a:lnTo>
                    <a:pt x="450" y="123"/>
                  </a:lnTo>
                  <a:lnTo>
                    <a:pt x="479" y="108"/>
                  </a:lnTo>
                  <a:lnTo>
                    <a:pt x="521" y="72"/>
                  </a:lnTo>
                  <a:lnTo>
                    <a:pt x="618" y="168"/>
                  </a:lnTo>
                  <a:lnTo>
                    <a:pt x="649" y="191"/>
                  </a:lnTo>
                  <a:lnTo>
                    <a:pt x="648" y="287"/>
                  </a:lnTo>
                  <a:lnTo>
                    <a:pt x="672" y="296"/>
                  </a:lnTo>
                  <a:lnTo>
                    <a:pt x="671" y="324"/>
                  </a:lnTo>
                  <a:lnTo>
                    <a:pt x="630" y="323"/>
                  </a:lnTo>
                  <a:lnTo>
                    <a:pt x="608" y="358"/>
                  </a:lnTo>
                  <a:lnTo>
                    <a:pt x="581" y="392"/>
                  </a:lnTo>
                  <a:lnTo>
                    <a:pt x="561" y="395"/>
                  </a:lnTo>
                  <a:lnTo>
                    <a:pt x="513" y="352"/>
                  </a:lnTo>
                  <a:lnTo>
                    <a:pt x="423" y="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4" name="Freeform 6"/>
            <p:cNvSpPr>
              <a:spLocks/>
            </p:cNvSpPr>
            <p:nvPr/>
          </p:nvSpPr>
          <p:spPr bwMode="auto">
            <a:xfrm>
              <a:off x="2643" y="1943"/>
              <a:ext cx="723" cy="595"/>
            </a:xfrm>
            <a:custGeom>
              <a:avLst/>
              <a:gdLst>
                <a:gd name="T0" fmla="*/ 618 w 639"/>
                <a:gd name="T1" fmla="*/ 744 h 525"/>
                <a:gd name="T2" fmla="*/ 373 w 639"/>
                <a:gd name="T3" fmla="*/ 760 h 525"/>
                <a:gd name="T4" fmla="*/ 251 w 639"/>
                <a:gd name="T5" fmla="*/ 733 h 525"/>
                <a:gd name="T6" fmla="*/ 124 w 639"/>
                <a:gd name="T7" fmla="*/ 680 h 525"/>
                <a:gd name="T8" fmla="*/ 75 w 639"/>
                <a:gd name="T9" fmla="*/ 509 h 525"/>
                <a:gd name="T10" fmla="*/ 27 w 639"/>
                <a:gd name="T11" fmla="*/ 458 h 525"/>
                <a:gd name="T12" fmla="*/ 0 w 639"/>
                <a:gd name="T13" fmla="*/ 257 h 525"/>
                <a:gd name="T14" fmla="*/ 0 w 639"/>
                <a:gd name="T15" fmla="*/ 222 h 525"/>
                <a:gd name="T16" fmla="*/ 104 w 639"/>
                <a:gd name="T17" fmla="*/ 208 h 525"/>
                <a:gd name="T18" fmla="*/ 136 w 639"/>
                <a:gd name="T19" fmla="*/ 107 h 525"/>
                <a:gd name="T20" fmla="*/ 283 w 639"/>
                <a:gd name="T21" fmla="*/ 75 h 525"/>
                <a:gd name="T22" fmla="*/ 388 w 639"/>
                <a:gd name="T23" fmla="*/ 7 h 525"/>
                <a:gd name="T24" fmla="*/ 522 w 639"/>
                <a:gd name="T25" fmla="*/ 0 h 525"/>
                <a:gd name="T26" fmla="*/ 592 w 639"/>
                <a:gd name="T27" fmla="*/ 62 h 525"/>
                <a:gd name="T28" fmla="*/ 669 w 639"/>
                <a:gd name="T29" fmla="*/ 198 h 525"/>
                <a:gd name="T30" fmla="*/ 723 w 639"/>
                <a:gd name="T31" fmla="*/ 172 h 525"/>
                <a:gd name="T32" fmla="*/ 812 w 639"/>
                <a:gd name="T33" fmla="*/ 300 h 525"/>
                <a:gd name="T34" fmla="*/ 868 w 639"/>
                <a:gd name="T35" fmla="*/ 327 h 525"/>
                <a:gd name="T36" fmla="*/ 896 w 639"/>
                <a:gd name="T37" fmla="*/ 341 h 525"/>
                <a:gd name="T38" fmla="*/ 915 w 639"/>
                <a:gd name="T39" fmla="*/ 378 h 525"/>
                <a:gd name="T40" fmla="*/ 926 w 639"/>
                <a:gd name="T41" fmla="*/ 455 h 525"/>
                <a:gd name="T42" fmla="*/ 888 w 639"/>
                <a:gd name="T43" fmla="*/ 509 h 525"/>
                <a:gd name="T44" fmla="*/ 861 w 639"/>
                <a:gd name="T45" fmla="*/ 508 h 525"/>
                <a:gd name="T46" fmla="*/ 875 w 639"/>
                <a:gd name="T47" fmla="*/ 551 h 525"/>
                <a:gd name="T48" fmla="*/ 790 w 639"/>
                <a:gd name="T49" fmla="*/ 566 h 525"/>
                <a:gd name="T50" fmla="*/ 771 w 639"/>
                <a:gd name="T51" fmla="*/ 690 h 525"/>
                <a:gd name="T52" fmla="*/ 618 w 639"/>
                <a:gd name="T53" fmla="*/ 744 h 5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39" h="525">
                  <a:moveTo>
                    <a:pt x="427" y="514"/>
                  </a:moveTo>
                  <a:lnTo>
                    <a:pt x="258" y="525"/>
                  </a:lnTo>
                  <a:lnTo>
                    <a:pt x="173" y="506"/>
                  </a:lnTo>
                  <a:lnTo>
                    <a:pt x="86" y="469"/>
                  </a:lnTo>
                  <a:lnTo>
                    <a:pt x="51" y="352"/>
                  </a:lnTo>
                  <a:lnTo>
                    <a:pt x="19" y="316"/>
                  </a:lnTo>
                  <a:lnTo>
                    <a:pt x="0" y="178"/>
                  </a:lnTo>
                  <a:lnTo>
                    <a:pt x="0" y="153"/>
                  </a:lnTo>
                  <a:lnTo>
                    <a:pt x="72" y="144"/>
                  </a:lnTo>
                  <a:lnTo>
                    <a:pt x="94" y="74"/>
                  </a:lnTo>
                  <a:lnTo>
                    <a:pt x="195" y="51"/>
                  </a:lnTo>
                  <a:lnTo>
                    <a:pt x="268" y="4"/>
                  </a:lnTo>
                  <a:lnTo>
                    <a:pt x="360" y="0"/>
                  </a:lnTo>
                  <a:lnTo>
                    <a:pt x="408" y="43"/>
                  </a:lnTo>
                  <a:lnTo>
                    <a:pt x="461" y="137"/>
                  </a:lnTo>
                  <a:lnTo>
                    <a:pt x="499" y="118"/>
                  </a:lnTo>
                  <a:lnTo>
                    <a:pt x="561" y="207"/>
                  </a:lnTo>
                  <a:lnTo>
                    <a:pt x="599" y="225"/>
                  </a:lnTo>
                  <a:lnTo>
                    <a:pt x="619" y="235"/>
                  </a:lnTo>
                  <a:lnTo>
                    <a:pt x="632" y="261"/>
                  </a:lnTo>
                  <a:lnTo>
                    <a:pt x="639" y="314"/>
                  </a:lnTo>
                  <a:lnTo>
                    <a:pt x="613" y="352"/>
                  </a:lnTo>
                  <a:lnTo>
                    <a:pt x="595" y="351"/>
                  </a:lnTo>
                  <a:lnTo>
                    <a:pt x="604" y="380"/>
                  </a:lnTo>
                  <a:lnTo>
                    <a:pt x="545" y="391"/>
                  </a:lnTo>
                  <a:lnTo>
                    <a:pt x="532" y="476"/>
                  </a:lnTo>
                  <a:lnTo>
                    <a:pt x="427" y="51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5" name="Freeform 7"/>
            <p:cNvSpPr>
              <a:spLocks/>
            </p:cNvSpPr>
            <p:nvPr/>
          </p:nvSpPr>
          <p:spPr bwMode="auto">
            <a:xfrm>
              <a:off x="2728" y="2474"/>
              <a:ext cx="759" cy="695"/>
            </a:xfrm>
            <a:custGeom>
              <a:avLst/>
              <a:gdLst>
                <a:gd name="T0" fmla="*/ 37 w 671"/>
                <a:gd name="T1" fmla="*/ 221 h 614"/>
                <a:gd name="T2" fmla="*/ 0 w 671"/>
                <a:gd name="T3" fmla="*/ 118 h 614"/>
                <a:gd name="T4" fmla="*/ 16 w 671"/>
                <a:gd name="T5" fmla="*/ 0 h 614"/>
                <a:gd name="T6" fmla="*/ 143 w 671"/>
                <a:gd name="T7" fmla="*/ 54 h 614"/>
                <a:gd name="T8" fmla="*/ 269 w 671"/>
                <a:gd name="T9" fmla="*/ 80 h 614"/>
                <a:gd name="T10" fmla="*/ 509 w 671"/>
                <a:gd name="T11" fmla="*/ 66 h 614"/>
                <a:gd name="T12" fmla="*/ 662 w 671"/>
                <a:gd name="T13" fmla="*/ 10 h 614"/>
                <a:gd name="T14" fmla="*/ 764 w 671"/>
                <a:gd name="T15" fmla="*/ 54 h 614"/>
                <a:gd name="T16" fmla="*/ 835 w 671"/>
                <a:gd name="T17" fmla="*/ 96 h 614"/>
                <a:gd name="T18" fmla="*/ 817 w 671"/>
                <a:gd name="T19" fmla="*/ 183 h 614"/>
                <a:gd name="T20" fmla="*/ 812 w 671"/>
                <a:gd name="T21" fmla="*/ 255 h 614"/>
                <a:gd name="T22" fmla="*/ 827 w 671"/>
                <a:gd name="T23" fmla="*/ 290 h 614"/>
                <a:gd name="T24" fmla="*/ 940 w 671"/>
                <a:gd name="T25" fmla="*/ 333 h 614"/>
                <a:gd name="T26" fmla="*/ 965 w 671"/>
                <a:gd name="T27" fmla="*/ 352 h 614"/>
                <a:gd name="T28" fmla="*/ 972 w 671"/>
                <a:gd name="T29" fmla="*/ 395 h 614"/>
                <a:gd name="T30" fmla="*/ 947 w 671"/>
                <a:gd name="T31" fmla="*/ 420 h 614"/>
                <a:gd name="T32" fmla="*/ 917 w 671"/>
                <a:gd name="T33" fmla="*/ 482 h 614"/>
                <a:gd name="T34" fmla="*/ 853 w 671"/>
                <a:gd name="T35" fmla="*/ 438 h 614"/>
                <a:gd name="T36" fmla="*/ 792 w 671"/>
                <a:gd name="T37" fmla="*/ 474 h 614"/>
                <a:gd name="T38" fmla="*/ 761 w 671"/>
                <a:gd name="T39" fmla="*/ 446 h 614"/>
                <a:gd name="T40" fmla="*/ 738 w 671"/>
                <a:gd name="T41" fmla="*/ 464 h 614"/>
                <a:gd name="T42" fmla="*/ 750 w 671"/>
                <a:gd name="T43" fmla="*/ 491 h 614"/>
                <a:gd name="T44" fmla="*/ 719 w 671"/>
                <a:gd name="T45" fmla="*/ 581 h 614"/>
                <a:gd name="T46" fmla="*/ 684 w 671"/>
                <a:gd name="T47" fmla="*/ 619 h 614"/>
                <a:gd name="T48" fmla="*/ 692 w 671"/>
                <a:gd name="T49" fmla="*/ 650 h 614"/>
                <a:gd name="T50" fmla="*/ 615 w 671"/>
                <a:gd name="T51" fmla="*/ 697 h 614"/>
                <a:gd name="T52" fmla="*/ 587 w 671"/>
                <a:gd name="T53" fmla="*/ 661 h 614"/>
                <a:gd name="T54" fmla="*/ 518 w 671"/>
                <a:gd name="T55" fmla="*/ 671 h 614"/>
                <a:gd name="T56" fmla="*/ 517 w 671"/>
                <a:gd name="T57" fmla="*/ 715 h 614"/>
                <a:gd name="T58" fmla="*/ 466 w 671"/>
                <a:gd name="T59" fmla="*/ 718 h 614"/>
                <a:gd name="T60" fmla="*/ 419 w 671"/>
                <a:gd name="T61" fmla="*/ 766 h 614"/>
                <a:gd name="T62" fmla="*/ 363 w 671"/>
                <a:gd name="T63" fmla="*/ 789 h 614"/>
                <a:gd name="T64" fmla="*/ 331 w 671"/>
                <a:gd name="T65" fmla="*/ 813 h 614"/>
                <a:gd name="T66" fmla="*/ 271 w 671"/>
                <a:gd name="T67" fmla="*/ 891 h 614"/>
                <a:gd name="T68" fmla="*/ 184 w 671"/>
                <a:gd name="T69" fmla="*/ 873 h 614"/>
                <a:gd name="T70" fmla="*/ 180 w 671"/>
                <a:gd name="T71" fmla="*/ 849 h 614"/>
                <a:gd name="T72" fmla="*/ 252 w 671"/>
                <a:gd name="T73" fmla="*/ 737 h 614"/>
                <a:gd name="T74" fmla="*/ 150 w 671"/>
                <a:gd name="T75" fmla="*/ 601 h 614"/>
                <a:gd name="T76" fmla="*/ 120 w 671"/>
                <a:gd name="T77" fmla="*/ 609 h 614"/>
                <a:gd name="T78" fmla="*/ 45 w 671"/>
                <a:gd name="T79" fmla="*/ 577 h 614"/>
                <a:gd name="T80" fmla="*/ 23 w 671"/>
                <a:gd name="T81" fmla="*/ 465 h 614"/>
                <a:gd name="T82" fmla="*/ 57 w 671"/>
                <a:gd name="T83" fmla="*/ 387 h 614"/>
                <a:gd name="T84" fmla="*/ 10 w 671"/>
                <a:gd name="T85" fmla="*/ 303 h 614"/>
                <a:gd name="T86" fmla="*/ 37 w 671"/>
                <a:gd name="T87" fmla="*/ 221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1" h="614">
                  <a:moveTo>
                    <a:pt x="26" y="15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8" y="37"/>
                  </a:lnTo>
                  <a:lnTo>
                    <a:pt x="186" y="56"/>
                  </a:lnTo>
                  <a:lnTo>
                    <a:pt x="352" y="45"/>
                  </a:lnTo>
                  <a:lnTo>
                    <a:pt x="457" y="7"/>
                  </a:lnTo>
                  <a:lnTo>
                    <a:pt x="528" y="37"/>
                  </a:lnTo>
                  <a:lnTo>
                    <a:pt x="576" y="66"/>
                  </a:lnTo>
                  <a:lnTo>
                    <a:pt x="564" y="126"/>
                  </a:lnTo>
                  <a:lnTo>
                    <a:pt x="561" y="176"/>
                  </a:lnTo>
                  <a:lnTo>
                    <a:pt x="571" y="200"/>
                  </a:lnTo>
                  <a:lnTo>
                    <a:pt x="650" y="230"/>
                  </a:lnTo>
                  <a:lnTo>
                    <a:pt x="667" y="243"/>
                  </a:lnTo>
                  <a:lnTo>
                    <a:pt x="671" y="272"/>
                  </a:lnTo>
                  <a:lnTo>
                    <a:pt x="654" y="290"/>
                  </a:lnTo>
                  <a:lnTo>
                    <a:pt x="634" y="332"/>
                  </a:lnTo>
                  <a:lnTo>
                    <a:pt x="590" y="302"/>
                  </a:lnTo>
                  <a:lnTo>
                    <a:pt x="547" y="327"/>
                  </a:lnTo>
                  <a:lnTo>
                    <a:pt x="526" y="307"/>
                  </a:lnTo>
                  <a:lnTo>
                    <a:pt x="509" y="320"/>
                  </a:lnTo>
                  <a:lnTo>
                    <a:pt x="518" y="338"/>
                  </a:lnTo>
                  <a:lnTo>
                    <a:pt x="497" y="400"/>
                  </a:lnTo>
                  <a:lnTo>
                    <a:pt x="473" y="427"/>
                  </a:lnTo>
                  <a:lnTo>
                    <a:pt x="478" y="448"/>
                  </a:lnTo>
                  <a:lnTo>
                    <a:pt x="425" y="481"/>
                  </a:lnTo>
                  <a:lnTo>
                    <a:pt x="406" y="456"/>
                  </a:lnTo>
                  <a:lnTo>
                    <a:pt x="358" y="463"/>
                  </a:lnTo>
                  <a:lnTo>
                    <a:pt x="357" y="493"/>
                  </a:lnTo>
                  <a:lnTo>
                    <a:pt x="322" y="495"/>
                  </a:lnTo>
                  <a:lnTo>
                    <a:pt x="289" y="528"/>
                  </a:lnTo>
                  <a:lnTo>
                    <a:pt x="251" y="544"/>
                  </a:lnTo>
                  <a:lnTo>
                    <a:pt x="229" y="560"/>
                  </a:lnTo>
                  <a:lnTo>
                    <a:pt x="187" y="614"/>
                  </a:lnTo>
                  <a:lnTo>
                    <a:pt x="127" y="602"/>
                  </a:lnTo>
                  <a:lnTo>
                    <a:pt x="125" y="586"/>
                  </a:lnTo>
                  <a:lnTo>
                    <a:pt x="174" y="508"/>
                  </a:lnTo>
                  <a:lnTo>
                    <a:pt x="104" y="414"/>
                  </a:lnTo>
                  <a:lnTo>
                    <a:pt x="83" y="420"/>
                  </a:lnTo>
                  <a:lnTo>
                    <a:pt x="31" y="398"/>
                  </a:lnTo>
                  <a:lnTo>
                    <a:pt x="16" y="321"/>
                  </a:lnTo>
                  <a:lnTo>
                    <a:pt x="39" y="267"/>
                  </a:lnTo>
                  <a:lnTo>
                    <a:pt x="7" y="209"/>
                  </a:lnTo>
                  <a:lnTo>
                    <a:pt x="26" y="15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6" name="Freeform 8"/>
            <p:cNvSpPr>
              <a:spLocks/>
            </p:cNvSpPr>
            <p:nvPr/>
          </p:nvSpPr>
          <p:spPr bwMode="auto">
            <a:xfrm>
              <a:off x="1895" y="2436"/>
              <a:ext cx="877" cy="580"/>
            </a:xfrm>
            <a:custGeom>
              <a:avLst/>
              <a:gdLst>
                <a:gd name="T0" fmla="*/ 285 w 776"/>
                <a:gd name="T1" fmla="*/ 26 h 513"/>
                <a:gd name="T2" fmla="*/ 542 w 776"/>
                <a:gd name="T3" fmla="*/ 0 h 513"/>
                <a:gd name="T4" fmla="*/ 646 w 776"/>
                <a:gd name="T5" fmla="*/ 60 h 513"/>
                <a:gd name="T6" fmla="*/ 744 w 776"/>
                <a:gd name="T7" fmla="*/ 86 h 513"/>
                <a:gd name="T8" fmla="*/ 929 w 776"/>
                <a:gd name="T9" fmla="*/ 52 h 513"/>
                <a:gd name="T10" fmla="*/ 1079 w 776"/>
                <a:gd name="T11" fmla="*/ 51 h 513"/>
                <a:gd name="T12" fmla="*/ 1063 w 776"/>
                <a:gd name="T13" fmla="*/ 165 h 513"/>
                <a:gd name="T14" fmla="*/ 1099 w 776"/>
                <a:gd name="T15" fmla="*/ 267 h 513"/>
                <a:gd name="T16" fmla="*/ 1077 w 776"/>
                <a:gd name="T17" fmla="*/ 353 h 513"/>
                <a:gd name="T18" fmla="*/ 1120 w 776"/>
                <a:gd name="T19" fmla="*/ 439 h 513"/>
                <a:gd name="T20" fmla="*/ 1087 w 776"/>
                <a:gd name="T21" fmla="*/ 512 h 513"/>
                <a:gd name="T22" fmla="*/ 1108 w 776"/>
                <a:gd name="T23" fmla="*/ 624 h 513"/>
                <a:gd name="T24" fmla="*/ 1076 w 776"/>
                <a:gd name="T25" fmla="*/ 667 h 513"/>
                <a:gd name="T26" fmla="*/ 1032 w 776"/>
                <a:gd name="T27" fmla="*/ 656 h 513"/>
                <a:gd name="T28" fmla="*/ 995 w 776"/>
                <a:gd name="T29" fmla="*/ 709 h 513"/>
                <a:gd name="T30" fmla="*/ 950 w 776"/>
                <a:gd name="T31" fmla="*/ 667 h 513"/>
                <a:gd name="T32" fmla="*/ 876 w 776"/>
                <a:gd name="T33" fmla="*/ 683 h 513"/>
                <a:gd name="T34" fmla="*/ 816 w 776"/>
                <a:gd name="T35" fmla="*/ 656 h 513"/>
                <a:gd name="T36" fmla="*/ 776 w 776"/>
                <a:gd name="T37" fmla="*/ 705 h 513"/>
                <a:gd name="T38" fmla="*/ 714 w 776"/>
                <a:gd name="T39" fmla="*/ 683 h 513"/>
                <a:gd name="T40" fmla="*/ 675 w 776"/>
                <a:gd name="T41" fmla="*/ 727 h 513"/>
                <a:gd name="T42" fmla="*/ 619 w 776"/>
                <a:gd name="T43" fmla="*/ 683 h 513"/>
                <a:gd name="T44" fmla="*/ 589 w 776"/>
                <a:gd name="T45" fmla="*/ 702 h 513"/>
                <a:gd name="T46" fmla="*/ 472 w 776"/>
                <a:gd name="T47" fmla="*/ 722 h 513"/>
                <a:gd name="T48" fmla="*/ 397 w 776"/>
                <a:gd name="T49" fmla="*/ 720 h 513"/>
                <a:gd name="T50" fmla="*/ 380 w 776"/>
                <a:gd name="T51" fmla="*/ 742 h 513"/>
                <a:gd name="T52" fmla="*/ 154 w 776"/>
                <a:gd name="T53" fmla="*/ 577 h 513"/>
                <a:gd name="T54" fmla="*/ 96 w 776"/>
                <a:gd name="T55" fmla="*/ 565 h 513"/>
                <a:gd name="T56" fmla="*/ 0 w 776"/>
                <a:gd name="T57" fmla="*/ 476 h 513"/>
                <a:gd name="T58" fmla="*/ 14 w 776"/>
                <a:gd name="T59" fmla="*/ 428 h 513"/>
                <a:gd name="T60" fmla="*/ 12 w 776"/>
                <a:gd name="T61" fmla="*/ 390 h 513"/>
                <a:gd name="T62" fmla="*/ 67 w 776"/>
                <a:gd name="T63" fmla="*/ 354 h 513"/>
                <a:gd name="T64" fmla="*/ 52 w 776"/>
                <a:gd name="T65" fmla="*/ 297 h 513"/>
                <a:gd name="T66" fmla="*/ 52 w 776"/>
                <a:gd name="T67" fmla="*/ 244 h 513"/>
                <a:gd name="T68" fmla="*/ 130 w 776"/>
                <a:gd name="T69" fmla="*/ 194 h 513"/>
                <a:gd name="T70" fmla="*/ 188 w 776"/>
                <a:gd name="T71" fmla="*/ 176 h 513"/>
                <a:gd name="T72" fmla="*/ 198 w 776"/>
                <a:gd name="T73" fmla="*/ 147 h 513"/>
                <a:gd name="T74" fmla="*/ 218 w 776"/>
                <a:gd name="T75" fmla="*/ 106 h 513"/>
                <a:gd name="T76" fmla="*/ 189 w 776"/>
                <a:gd name="T77" fmla="*/ 60 h 513"/>
                <a:gd name="T78" fmla="*/ 285 w 776"/>
                <a:gd name="T79" fmla="*/ 26 h 5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6" h="513">
                  <a:moveTo>
                    <a:pt x="197" y="18"/>
                  </a:moveTo>
                  <a:lnTo>
                    <a:pt x="376" y="0"/>
                  </a:lnTo>
                  <a:lnTo>
                    <a:pt x="448" y="42"/>
                  </a:lnTo>
                  <a:lnTo>
                    <a:pt x="515" y="59"/>
                  </a:lnTo>
                  <a:lnTo>
                    <a:pt x="643" y="36"/>
                  </a:lnTo>
                  <a:lnTo>
                    <a:pt x="748" y="35"/>
                  </a:lnTo>
                  <a:lnTo>
                    <a:pt x="737" y="114"/>
                  </a:lnTo>
                  <a:lnTo>
                    <a:pt x="761" y="185"/>
                  </a:lnTo>
                  <a:lnTo>
                    <a:pt x="746" y="244"/>
                  </a:lnTo>
                  <a:lnTo>
                    <a:pt x="776" y="303"/>
                  </a:lnTo>
                  <a:lnTo>
                    <a:pt x="753" y="355"/>
                  </a:lnTo>
                  <a:lnTo>
                    <a:pt x="767" y="432"/>
                  </a:lnTo>
                  <a:lnTo>
                    <a:pt x="745" y="462"/>
                  </a:lnTo>
                  <a:lnTo>
                    <a:pt x="715" y="454"/>
                  </a:lnTo>
                  <a:lnTo>
                    <a:pt x="689" y="491"/>
                  </a:lnTo>
                  <a:lnTo>
                    <a:pt x="658" y="462"/>
                  </a:lnTo>
                  <a:lnTo>
                    <a:pt x="607" y="472"/>
                  </a:lnTo>
                  <a:lnTo>
                    <a:pt x="565" y="454"/>
                  </a:lnTo>
                  <a:lnTo>
                    <a:pt x="538" y="488"/>
                  </a:lnTo>
                  <a:lnTo>
                    <a:pt x="495" y="472"/>
                  </a:lnTo>
                  <a:lnTo>
                    <a:pt x="467" y="503"/>
                  </a:lnTo>
                  <a:lnTo>
                    <a:pt x="429" y="472"/>
                  </a:lnTo>
                  <a:lnTo>
                    <a:pt x="408" y="486"/>
                  </a:lnTo>
                  <a:lnTo>
                    <a:pt x="327" y="500"/>
                  </a:lnTo>
                  <a:lnTo>
                    <a:pt x="275" y="498"/>
                  </a:lnTo>
                  <a:lnTo>
                    <a:pt x="263" y="513"/>
                  </a:lnTo>
                  <a:lnTo>
                    <a:pt x="106" y="399"/>
                  </a:lnTo>
                  <a:lnTo>
                    <a:pt x="66" y="391"/>
                  </a:lnTo>
                  <a:lnTo>
                    <a:pt x="0" y="329"/>
                  </a:lnTo>
                  <a:lnTo>
                    <a:pt x="10" y="296"/>
                  </a:lnTo>
                  <a:lnTo>
                    <a:pt x="9" y="270"/>
                  </a:lnTo>
                  <a:lnTo>
                    <a:pt x="46" y="245"/>
                  </a:lnTo>
                  <a:lnTo>
                    <a:pt x="36" y="206"/>
                  </a:lnTo>
                  <a:lnTo>
                    <a:pt x="36" y="169"/>
                  </a:lnTo>
                  <a:lnTo>
                    <a:pt x="90" y="134"/>
                  </a:lnTo>
                  <a:lnTo>
                    <a:pt x="130" y="122"/>
                  </a:lnTo>
                  <a:lnTo>
                    <a:pt x="137" y="102"/>
                  </a:lnTo>
                  <a:lnTo>
                    <a:pt x="151" y="73"/>
                  </a:lnTo>
                  <a:lnTo>
                    <a:pt x="131" y="42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7" name="Freeform 9"/>
            <p:cNvSpPr>
              <a:spLocks/>
            </p:cNvSpPr>
            <p:nvPr/>
          </p:nvSpPr>
          <p:spPr bwMode="auto">
            <a:xfrm>
              <a:off x="3874" y="774"/>
              <a:ext cx="514" cy="786"/>
            </a:xfrm>
            <a:custGeom>
              <a:avLst/>
              <a:gdLst>
                <a:gd name="T0" fmla="*/ 111 w 455"/>
                <a:gd name="T1" fmla="*/ 95 h 695"/>
                <a:gd name="T2" fmla="*/ 207 w 455"/>
                <a:gd name="T3" fmla="*/ 353 h 695"/>
                <a:gd name="T4" fmla="*/ 147 w 455"/>
                <a:gd name="T5" fmla="*/ 382 h 695"/>
                <a:gd name="T6" fmla="*/ 169 w 455"/>
                <a:gd name="T7" fmla="*/ 450 h 695"/>
                <a:gd name="T8" fmla="*/ 180 w 455"/>
                <a:gd name="T9" fmla="*/ 518 h 695"/>
                <a:gd name="T10" fmla="*/ 171 w 455"/>
                <a:gd name="T11" fmla="*/ 563 h 695"/>
                <a:gd name="T12" fmla="*/ 92 w 455"/>
                <a:gd name="T13" fmla="*/ 674 h 695"/>
                <a:gd name="T14" fmla="*/ 11 w 455"/>
                <a:gd name="T15" fmla="*/ 762 h 695"/>
                <a:gd name="T16" fmla="*/ 18 w 455"/>
                <a:gd name="T17" fmla="*/ 789 h 695"/>
                <a:gd name="T18" fmla="*/ 49 w 455"/>
                <a:gd name="T19" fmla="*/ 818 h 695"/>
                <a:gd name="T20" fmla="*/ 19 w 455"/>
                <a:gd name="T21" fmla="*/ 865 h 695"/>
                <a:gd name="T22" fmla="*/ 0 w 455"/>
                <a:gd name="T23" fmla="*/ 913 h 695"/>
                <a:gd name="T24" fmla="*/ 49 w 455"/>
                <a:gd name="T25" fmla="*/ 1005 h 695"/>
                <a:gd name="T26" fmla="*/ 198 w 455"/>
                <a:gd name="T27" fmla="*/ 959 h 695"/>
                <a:gd name="T28" fmla="*/ 348 w 455"/>
                <a:gd name="T29" fmla="*/ 882 h 695"/>
                <a:gd name="T30" fmla="*/ 546 w 455"/>
                <a:gd name="T31" fmla="*/ 813 h 695"/>
                <a:gd name="T32" fmla="*/ 643 w 455"/>
                <a:gd name="T33" fmla="*/ 674 h 695"/>
                <a:gd name="T34" fmla="*/ 646 w 455"/>
                <a:gd name="T35" fmla="*/ 182 h 695"/>
                <a:gd name="T36" fmla="*/ 656 w 455"/>
                <a:gd name="T37" fmla="*/ 121 h 695"/>
                <a:gd name="T38" fmla="*/ 613 w 455"/>
                <a:gd name="T39" fmla="*/ 114 h 695"/>
                <a:gd name="T40" fmla="*/ 578 w 455"/>
                <a:gd name="T41" fmla="*/ 100 h 695"/>
                <a:gd name="T42" fmla="*/ 519 w 455"/>
                <a:gd name="T43" fmla="*/ 87 h 695"/>
                <a:gd name="T44" fmla="*/ 489 w 455"/>
                <a:gd name="T45" fmla="*/ 100 h 695"/>
                <a:gd name="T46" fmla="*/ 442 w 455"/>
                <a:gd name="T47" fmla="*/ 81 h 695"/>
                <a:gd name="T48" fmla="*/ 352 w 455"/>
                <a:gd name="T49" fmla="*/ 42 h 695"/>
                <a:gd name="T50" fmla="*/ 286 w 455"/>
                <a:gd name="T51" fmla="*/ 42 h 695"/>
                <a:gd name="T52" fmla="*/ 230 w 455"/>
                <a:gd name="T53" fmla="*/ 19 h 695"/>
                <a:gd name="T54" fmla="*/ 195 w 455"/>
                <a:gd name="T55" fmla="*/ 0 h 695"/>
                <a:gd name="T56" fmla="*/ 157 w 455"/>
                <a:gd name="T57" fmla="*/ 10 h 695"/>
                <a:gd name="T58" fmla="*/ 140 w 455"/>
                <a:gd name="T59" fmla="*/ 36 h 695"/>
                <a:gd name="T60" fmla="*/ 111 w 455"/>
                <a:gd name="T61" fmla="*/ 95 h 6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55" h="695">
                  <a:moveTo>
                    <a:pt x="77" y="65"/>
                  </a:moveTo>
                  <a:lnTo>
                    <a:pt x="143" y="244"/>
                  </a:lnTo>
                  <a:lnTo>
                    <a:pt x="102" y="264"/>
                  </a:lnTo>
                  <a:lnTo>
                    <a:pt x="118" y="311"/>
                  </a:lnTo>
                  <a:lnTo>
                    <a:pt x="125" y="358"/>
                  </a:lnTo>
                  <a:lnTo>
                    <a:pt x="119" y="389"/>
                  </a:lnTo>
                  <a:lnTo>
                    <a:pt x="64" y="466"/>
                  </a:lnTo>
                  <a:lnTo>
                    <a:pt x="8" y="527"/>
                  </a:lnTo>
                  <a:lnTo>
                    <a:pt x="12" y="546"/>
                  </a:lnTo>
                  <a:lnTo>
                    <a:pt x="34" y="565"/>
                  </a:lnTo>
                  <a:lnTo>
                    <a:pt x="13" y="598"/>
                  </a:lnTo>
                  <a:lnTo>
                    <a:pt x="0" y="631"/>
                  </a:lnTo>
                  <a:lnTo>
                    <a:pt x="34" y="695"/>
                  </a:lnTo>
                  <a:lnTo>
                    <a:pt x="137" y="663"/>
                  </a:lnTo>
                  <a:lnTo>
                    <a:pt x="242" y="610"/>
                  </a:lnTo>
                  <a:lnTo>
                    <a:pt x="379" y="562"/>
                  </a:lnTo>
                  <a:lnTo>
                    <a:pt x="446" y="466"/>
                  </a:lnTo>
                  <a:lnTo>
                    <a:pt x="448" y="126"/>
                  </a:lnTo>
                  <a:lnTo>
                    <a:pt x="455" y="84"/>
                  </a:lnTo>
                  <a:lnTo>
                    <a:pt x="426" y="79"/>
                  </a:lnTo>
                  <a:lnTo>
                    <a:pt x="401" y="69"/>
                  </a:lnTo>
                  <a:lnTo>
                    <a:pt x="359" y="60"/>
                  </a:lnTo>
                  <a:lnTo>
                    <a:pt x="339" y="69"/>
                  </a:lnTo>
                  <a:lnTo>
                    <a:pt x="306" y="57"/>
                  </a:lnTo>
                  <a:lnTo>
                    <a:pt x="244" y="29"/>
                  </a:lnTo>
                  <a:lnTo>
                    <a:pt x="198" y="29"/>
                  </a:lnTo>
                  <a:lnTo>
                    <a:pt x="160" y="13"/>
                  </a:lnTo>
                  <a:lnTo>
                    <a:pt x="135" y="0"/>
                  </a:lnTo>
                  <a:lnTo>
                    <a:pt x="109" y="7"/>
                  </a:lnTo>
                  <a:lnTo>
                    <a:pt x="97" y="25"/>
                  </a:lnTo>
                  <a:lnTo>
                    <a:pt x="77" y="65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8" name="Freeform 10"/>
            <p:cNvSpPr>
              <a:spLocks/>
            </p:cNvSpPr>
            <p:nvPr/>
          </p:nvSpPr>
          <p:spPr bwMode="auto">
            <a:xfrm>
              <a:off x="3841" y="1411"/>
              <a:ext cx="525" cy="552"/>
            </a:xfrm>
            <a:custGeom>
              <a:avLst/>
              <a:gdLst>
                <a:gd name="T0" fmla="*/ 401 w 464"/>
                <a:gd name="T1" fmla="*/ 67 h 488"/>
                <a:gd name="T2" fmla="*/ 234 w 464"/>
                <a:gd name="T3" fmla="*/ 147 h 488"/>
                <a:gd name="T4" fmla="*/ 91 w 464"/>
                <a:gd name="T5" fmla="*/ 191 h 488"/>
                <a:gd name="T6" fmla="*/ 59 w 464"/>
                <a:gd name="T7" fmla="*/ 275 h 488"/>
                <a:gd name="T8" fmla="*/ 21 w 464"/>
                <a:gd name="T9" fmla="*/ 307 h 488"/>
                <a:gd name="T10" fmla="*/ 36 w 464"/>
                <a:gd name="T11" fmla="*/ 363 h 488"/>
                <a:gd name="T12" fmla="*/ 36 w 464"/>
                <a:gd name="T13" fmla="*/ 419 h 488"/>
                <a:gd name="T14" fmla="*/ 14 w 464"/>
                <a:gd name="T15" fmla="*/ 456 h 488"/>
                <a:gd name="T16" fmla="*/ 21 w 464"/>
                <a:gd name="T17" fmla="*/ 497 h 488"/>
                <a:gd name="T18" fmla="*/ 0 w 464"/>
                <a:gd name="T19" fmla="*/ 529 h 488"/>
                <a:gd name="T20" fmla="*/ 27 w 464"/>
                <a:gd name="T21" fmla="*/ 566 h 488"/>
                <a:gd name="T22" fmla="*/ 59 w 464"/>
                <a:gd name="T23" fmla="*/ 560 h 488"/>
                <a:gd name="T24" fmla="*/ 59 w 464"/>
                <a:gd name="T25" fmla="*/ 618 h 488"/>
                <a:gd name="T26" fmla="*/ 79 w 464"/>
                <a:gd name="T27" fmla="*/ 641 h 488"/>
                <a:gd name="T28" fmla="*/ 103 w 464"/>
                <a:gd name="T29" fmla="*/ 611 h 488"/>
                <a:gd name="T30" fmla="*/ 128 w 464"/>
                <a:gd name="T31" fmla="*/ 618 h 488"/>
                <a:gd name="T32" fmla="*/ 143 w 464"/>
                <a:gd name="T33" fmla="*/ 654 h 488"/>
                <a:gd name="T34" fmla="*/ 157 w 464"/>
                <a:gd name="T35" fmla="*/ 675 h 488"/>
                <a:gd name="T36" fmla="*/ 157 w 464"/>
                <a:gd name="T37" fmla="*/ 706 h 488"/>
                <a:gd name="T38" fmla="*/ 217 w 464"/>
                <a:gd name="T39" fmla="*/ 618 h 488"/>
                <a:gd name="T40" fmla="*/ 217 w 464"/>
                <a:gd name="T41" fmla="*/ 596 h 488"/>
                <a:gd name="T42" fmla="*/ 250 w 464"/>
                <a:gd name="T43" fmla="*/ 575 h 488"/>
                <a:gd name="T44" fmla="*/ 300 w 464"/>
                <a:gd name="T45" fmla="*/ 603 h 488"/>
                <a:gd name="T46" fmla="*/ 329 w 464"/>
                <a:gd name="T47" fmla="*/ 550 h 488"/>
                <a:gd name="T48" fmla="*/ 353 w 464"/>
                <a:gd name="T49" fmla="*/ 523 h 488"/>
                <a:gd name="T50" fmla="*/ 345 w 464"/>
                <a:gd name="T51" fmla="*/ 490 h 488"/>
                <a:gd name="T52" fmla="*/ 329 w 464"/>
                <a:gd name="T53" fmla="*/ 490 h 488"/>
                <a:gd name="T54" fmla="*/ 285 w 464"/>
                <a:gd name="T55" fmla="*/ 459 h 488"/>
                <a:gd name="T56" fmla="*/ 321 w 464"/>
                <a:gd name="T57" fmla="*/ 439 h 488"/>
                <a:gd name="T58" fmla="*/ 418 w 464"/>
                <a:gd name="T59" fmla="*/ 333 h 488"/>
                <a:gd name="T60" fmla="*/ 500 w 464"/>
                <a:gd name="T61" fmla="*/ 296 h 488"/>
                <a:gd name="T62" fmla="*/ 672 w 464"/>
                <a:gd name="T63" fmla="*/ 223 h 488"/>
                <a:gd name="T64" fmla="*/ 594 w 464"/>
                <a:gd name="T65" fmla="*/ 0 h 488"/>
                <a:gd name="T66" fmla="*/ 401 w 464"/>
                <a:gd name="T67" fmla="*/ 67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4" h="488">
                  <a:moveTo>
                    <a:pt x="277" y="46"/>
                  </a:moveTo>
                  <a:lnTo>
                    <a:pt x="162" y="102"/>
                  </a:lnTo>
                  <a:lnTo>
                    <a:pt x="63" y="132"/>
                  </a:lnTo>
                  <a:lnTo>
                    <a:pt x="41" y="190"/>
                  </a:lnTo>
                  <a:lnTo>
                    <a:pt x="15" y="212"/>
                  </a:lnTo>
                  <a:lnTo>
                    <a:pt x="25" y="251"/>
                  </a:lnTo>
                  <a:lnTo>
                    <a:pt x="25" y="289"/>
                  </a:lnTo>
                  <a:lnTo>
                    <a:pt x="10" y="315"/>
                  </a:lnTo>
                  <a:lnTo>
                    <a:pt x="15" y="343"/>
                  </a:lnTo>
                  <a:lnTo>
                    <a:pt x="0" y="366"/>
                  </a:lnTo>
                  <a:lnTo>
                    <a:pt x="19" y="391"/>
                  </a:lnTo>
                  <a:lnTo>
                    <a:pt x="41" y="387"/>
                  </a:lnTo>
                  <a:lnTo>
                    <a:pt x="41" y="427"/>
                  </a:lnTo>
                  <a:lnTo>
                    <a:pt x="55" y="443"/>
                  </a:lnTo>
                  <a:lnTo>
                    <a:pt x="71" y="422"/>
                  </a:lnTo>
                  <a:lnTo>
                    <a:pt x="88" y="427"/>
                  </a:lnTo>
                  <a:lnTo>
                    <a:pt x="98" y="452"/>
                  </a:lnTo>
                  <a:lnTo>
                    <a:pt x="109" y="467"/>
                  </a:lnTo>
                  <a:lnTo>
                    <a:pt x="109" y="488"/>
                  </a:lnTo>
                  <a:lnTo>
                    <a:pt x="150" y="427"/>
                  </a:lnTo>
                  <a:lnTo>
                    <a:pt x="150" y="412"/>
                  </a:lnTo>
                  <a:lnTo>
                    <a:pt x="172" y="397"/>
                  </a:lnTo>
                  <a:lnTo>
                    <a:pt x="207" y="416"/>
                  </a:lnTo>
                  <a:lnTo>
                    <a:pt x="227" y="380"/>
                  </a:lnTo>
                  <a:lnTo>
                    <a:pt x="244" y="361"/>
                  </a:lnTo>
                  <a:lnTo>
                    <a:pt x="239" y="339"/>
                  </a:lnTo>
                  <a:lnTo>
                    <a:pt x="227" y="339"/>
                  </a:lnTo>
                  <a:lnTo>
                    <a:pt x="197" y="317"/>
                  </a:lnTo>
                  <a:lnTo>
                    <a:pt x="222" y="303"/>
                  </a:lnTo>
                  <a:lnTo>
                    <a:pt x="288" y="230"/>
                  </a:lnTo>
                  <a:lnTo>
                    <a:pt x="346" y="205"/>
                  </a:lnTo>
                  <a:lnTo>
                    <a:pt x="464" y="154"/>
                  </a:lnTo>
                  <a:lnTo>
                    <a:pt x="410" y="0"/>
                  </a:lnTo>
                  <a:lnTo>
                    <a:pt x="277" y="46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9" name="Freeform 11"/>
            <p:cNvSpPr>
              <a:spLocks/>
            </p:cNvSpPr>
            <p:nvPr/>
          </p:nvSpPr>
          <p:spPr bwMode="auto">
            <a:xfrm>
              <a:off x="4380" y="889"/>
              <a:ext cx="575" cy="438"/>
            </a:xfrm>
            <a:custGeom>
              <a:avLst/>
              <a:gdLst>
                <a:gd name="T0" fmla="*/ 492 w 508"/>
                <a:gd name="T1" fmla="*/ 558 h 388"/>
                <a:gd name="T2" fmla="*/ 711 w 508"/>
                <a:gd name="T3" fmla="*/ 360 h 388"/>
                <a:gd name="T4" fmla="*/ 705 w 508"/>
                <a:gd name="T5" fmla="*/ 333 h 388"/>
                <a:gd name="T6" fmla="*/ 673 w 508"/>
                <a:gd name="T7" fmla="*/ 242 h 388"/>
                <a:gd name="T8" fmla="*/ 626 w 508"/>
                <a:gd name="T9" fmla="*/ 189 h 388"/>
                <a:gd name="T10" fmla="*/ 623 w 508"/>
                <a:gd name="T11" fmla="*/ 163 h 388"/>
                <a:gd name="T12" fmla="*/ 633 w 508"/>
                <a:gd name="T13" fmla="*/ 144 h 388"/>
                <a:gd name="T14" fmla="*/ 663 w 508"/>
                <a:gd name="T15" fmla="*/ 131 h 388"/>
                <a:gd name="T16" fmla="*/ 737 w 508"/>
                <a:gd name="T17" fmla="*/ 111 h 388"/>
                <a:gd name="T18" fmla="*/ 718 w 508"/>
                <a:gd name="T19" fmla="*/ 98 h 388"/>
                <a:gd name="T20" fmla="*/ 679 w 508"/>
                <a:gd name="T21" fmla="*/ 86 h 388"/>
                <a:gd name="T22" fmla="*/ 642 w 508"/>
                <a:gd name="T23" fmla="*/ 49 h 388"/>
                <a:gd name="T24" fmla="*/ 656 w 508"/>
                <a:gd name="T25" fmla="*/ 23 h 388"/>
                <a:gd name="T26" fmla="*/ 633 w 508"/>
                <a:gd name="T27" fmla="*/ 23 h 388"/>
                <a:gd name="T28" fmla="*/ 553 w 508"/>
                <a:gd name="T29" fmla="*/ 11 h 388"/>
                <a:gd name="T30" fmla="*/ 522 w 508"/>
                <a:gd name="T31" fmla="*/ 0 h 388"/>
                <a:gd name="T32" fmla="*/ 492 w 508"/>
                <a:gd name="T33" fmla="*/ 32 h 388"/>
                <a:gd name="T34" fmla="*/ 458 w 508"/>
                <a:gd name="T35" fmla="*/ 79 h 388"/>
                <a:gd name="T36" fmla="*/ 431 w 508"/>
                <a:gd name="T37" fmla="*/ 93 h 388"/>
                <a:gd name="T38" fmla="*/ 383 w 508"/>
                <a:gd name="T39" fmla="*/ 98 h 388"/>
                <a:gd name="T40" fmla="*/ 338 w 508"/>
                <a:gd name="T41" fmla="*/ 111 h 388"/>
                <a:gd name="T42" fmla="*/ 310 w 508"/>
                <a:gd name="T43" fmla="*/ 98 h 388"/>
                <a:gd name="T44" fmla="*/ 294 w 508"/>
                <a:gd name="T45" fmla="*/ 79 h 388"/>
                <a:gd name="T46" fmla="*/ 242 w 508"/>
                <a:gd name="T47" fmla="*/ 79 h 388"/>
                <a:gd name="T48" fmla="*/ 206 w 508"/>
                <a:gd name="T49" fmla="*/ 76 h 388"/>
                <a:gd name="T50" fmla="*/ 169 w 508"/>
                <a:gd name="T51" fmla="*/ 93 h 388"/>
                <a:gd name="T52" fmla="*/ 122 w 508"/>
                <a:gd name="T53" fmla="*/ 103 h 388"/>
                <a:gd name="T54" fmla="*/ 74 w 508"/>
                <a:gd name="T55" fmla="*/ 86 h 388"/>
                <a:gd name="T56" fmla="*/ 28 w 508"/>
                <a:gd name="T57" fmla="*/ 62 h 388"/>
                <a:gd name="T58" fmla="*/ 0 w 508"/>
                <a:gd name="T59" fmla="*/ 36 h 388"/>
                <a:gd name="T60" fmla="*/ 1 w 508"/>
                <a:gd name="T61" fmla="*/ 141 h 388"/>
                <a:gd name="T62" fmla="*/ 126 w 508"/>
                <a:gd name="T63" fmla="*/ 190 h 388"/>
                <a:gd name="T64" fmla="*/ 162 w 508"/>
                <a:gd name="T65" fmla="*/ 253 h 388"/>
                <a:gd name="T66" fmla="*/ 308 w 508"/>
                <a:gd name="T67" fmla="*/ 321 h 388"/>
                <a:gd name="T68" fmla="*/ 357 w 508"/>
                <a:gd name="T69" fmla="*/ 481 h 388"/>
                <a:gd name="T70" fmla="*/ 492 w 508"/>
                <a:gd name="T71" fmla="*/ 558 h 3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8" h="388">
                  <a:moveTo>
                    <a:pt x="339" y="388"/>
                  </a:moveTo>
                  <a:lnTo>
                    <a:pt x="490" y="251"/>
                  </a:lnTo>
                  <a:lnTo>
                    <a:pt x="486" y="231"/>
                  </a:lnTo>
                  <a:lnTo>
                    <a:pt x="465" y="168"/>
                  </a:lnTo>
                  <a:lnTo>
                    <a:pt x="432" y="131"/>
                  </a:lnTo>
                  <a:lnTo>
                    <a:pt x="429" y="113"/>
                  </a:lnTo>
                  <a:lnTo>
                    <a:pt x="436" y="100"/>
                  </a:lnTo>
                  <a:lnTo>
                    <a:pt x="458" y="91"/>
                  </a:lnTo>
                  <a:lnTo>
                    <a:pt x="508" y="77"/>
                  </a:lnTo>
                  <a:lnTo>
                    <a:pt x="495" y="68"/>
                  </a:lnTo>
                  <a:lnTo>
                    <a:pt x="468" y="59"/>
                  </a:lnTo>
                  <a:lnTo>
                    <a:pt x="443" y="34"/>
                  </a:lnTo>
                  <a:lnTo>
                    <a:pt x="452" y="16"/>
                  </a:lnTo>
                  <a:lnTo>
                    <a:pt x="436" y="16"/>
                  </a:lnTo>
                  <a:lnTo>
                    <a:pt x="382" y="8"/>
                  </a:lnTo>
                  <a:lnTo>
                    <a:pt x="360" y="0"/>
                  </a:lnTo>
                  <a:lnTo>
                    <a:pt x="339" y="22"/>
                  </a:lnTo>
                  <a:lnTo>
                    <a:pt x="316" y="55"/>
                  </a:lnTo>
                  <a:lnTo>
                    <a:pt x="298" y="65"/>
                  </a:lnTo>
                  <a:lnTo>
                    <a:pt x="264" y="68"/>
                  </a:lnTo>
                  <a:lnTo>
                    <a:pt x="233" y="77"/>
                  </a:lnTo>
                  <a:lnTo>
                    <a:pt x="214" y="68"/>
                  </a:lnTo>
                  <a:lnTo>
                    <a:pt x="203" y="55"/>
                  </a:lnTo>
                  <a:lnTo>
                    <a:pt x="167" y="55"/>
                  </a:lnTo>
                  <a:lnTo>
                    <a:pt x="142" y="52"/>
                  </a:lnTo>
                  <a:lnTo>
                    <a:pt x="117" y="65"/>
                  </a:lnTo>
                  <a:lnTo>
                    <a:pt x="84" y="72"/>
                  </a:lnTo>
                  <a:lnTo>
                    <a:pt x="50" y="59"/>
                  </a:lnTo>
                  <a:lnTo>
                    <a:pt x="19" y="43"/>
                  </a:lnTo>
                  <a:lnTo>
                    <a:pt x="0" y="25"/>
                  </a:lnTo>
                  <a:lnTo>
                    <a:pt x="1" y="98"/>
                  </a:lnTo>
                  <a:lnTo>
                    <a:pt x="87" y="132"/>
                  </a:lnTo>
                  <a:lnTo>
                    <a:pt x="111" y="175"/>
                  </a:lnTo>
                  <a:lnTo>
                    <a:pt x="212" y="223"/>
                  </a:lnTo>
                  <a:lnTo>
                    <a:pt x="246" y="334"/>
                  </a:lnTo>
                  <a:lnTo>
                    <a:pt x="339" y="3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0" name="Freeform 12"/>
            <p:cNvSpPr>
              <a:spLocks/>
            </p:cNvSpPr>
            <p:nvPr/>
          </p:nvSpPr>
          <p:spPr bwMode="auto">
            <a:xfrm>
              <a:off x="4305" y="1002"/>
              <a:ext cx="458" cy="583"/>
            </a:xfrm>
            <a:custGeom>
              <a:avLst/>
              <a:gdLst>
                <a:gd name="T0" fmla="*/ 78 w 406"/>
                <a:gd name="T1" fmla="*/ 745 h 516"/>
                <a:gd name="T2" fmla="*/ 161 w 406"/>
                <a:gd name="T3" fmla="*/ 697 h 516"/>
                <a:gd name="T4" fmla="*/ 276 w 406"/>
                <a:gd name="T5" fmla="*/ 651 h 516"/>
                <a:gd name="T6" fmla="*/ 368 w 406"/>
                <a:gd name="T7" fmla="*/ 573 h 516"/>
                <a:gd name="T8" fmla="*/ 388 w 406"/>
                <a:gd name="T9" fmla="*/ 515 h 516"/>
                <a:gd name="T10" fmla="*/ 425 w 406"/>
                <a:gd name="T11" fmla="*/ 521 h 516"/>
                <a:gd name="T12" fmla="*/ 583 w 406"/>
                <a:gd name="T13" fmla="*/ 415 h 516"/>
                <a:gd name="T14" fmla="*/ 449 w 406"/>
                <a:gd name="T15" fmla="*/ 340 h 516"/>
                <a:gd name="T16" fmla="*/ 400 w 406"/>
                <a:gd name="T17" fmla="*/ 177 h 516"/>
                <a:gd name="T18" fmla="*/ 255 w 406"/>
                <a:gd name="T19" fmla="*/ 107 h 516"/>
                <a:gd name="T20" fmla="*/ 221 w 406"/>
                <a:gd name="T21" fmla="*/ 45 h 516"/>
                <a:gd name="T22" fmla="*/ 97 w 406"/>
                <a:gd name="T23" fmla="*/ 0 h 516"/>
                <a:gd name="T24" fmla="*/ 93 w 406"/>
                <a:gd name="T25" fmla="*/ 384 h 516"/>
                <a:gd name="T26" fmla="*/ 0 w 406"/>
                <a:gd name="T27" fmla="*/ 522 h 516"/>
                <a:gd name="T28" fmla="*/ 78 w 406"/>
                <a:gd name="T29" fmla="*/ 745 h 5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6" h="516">
                  <a:moveTo>
                    <a:pt x="54" y="516"/>
                  </a:moveTo>
                  <a:lnTo>
                    <a:pt x="113" y="483"/>
                  </a:lnTo>
                  <a:lnTo>
                    <a:pt x="192" y="451"/>
                  </a:lnTo>
                  <a:lnTo>
                    <a:pt x="256" y="397"/>
                  </a:lnTo>
                  <a:lnTo>
                    <a:pt x="270" y="358"/>
                  </a:lnTo>
                  <a:lnTo>
                    <a:pt x="296" y="361"/>
                  </a:lnTo>
                  <a:lnTo>
                    <a:pt x="406" y="288"/>
                  </a:lnTo>
                  <a:lnTo>
                    <a:pt x="313" y="235"/>
                  </a:lnTo>
                  <a:lnTo>
                    <a:pt x="279" y="123"/>
                  </a:lnTo>
                  <a:lnTo>
                    <a:pt x="177" y="74"/>
                  </a:lnTo>
                  <a:lnTo>
                    <a:pt x="154" y="31"/>
                  </a:lnTo>
                  <a:lnTo>
                    <a:pt x="67" y="0"/>
                  </a:lnTo>
                  <a:lnTo>
                    <a:pt x="65" y="266"/>
                  </a:lnTo>
                  <a:lnTo>
                    <a:pt x="0" y="362"/>
                  </a:lnTo>
                  <a:lnTo>
                    <a:pt x="54" y="51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1" name="Freeform 13"/>
            <p:cNvSpPr>
              <a:spLocks/>
            </p:cNvSpPr>
            <p:nvPr/>
          </p:nvSpPr>
          <p:spPr bwMode="auto">
            <a:xfrm>
              <a:off x="2881" y="578"/>
              <a:ext cx="623" cy="688"/>
            </a:xfrm>
            <a:custGeom>
              <a:avLst/>
              <a:gdLst>
                <a:gd name="T0" fmla="*/ 796 w 551"/>
                <a:gd name="T1" fmla="*/ 244 h 609"/>
                <a:gd name="T2" fmla="*/ 773 w 551"/>
                <a:gd name="T3" fmla="*/ 216 h 609"/>
                <a:gd name="T4" fmla="*/ 727 w 551"/>
                <a:gd name="T5" fmla="*/ 216 h 609"/>
                <a:gd name="T6" fmla="*/ 673 w 551"/>
                <a:gd name="T7" fmla="*/ 204 h 609"/>
                <a:gd name="T8" fmla="*/ 577 w 551"/>
                <a:gd name="T9" fmla="*/ 174 h 609"/>
                <a:gd name="T10" fmla="*/ 535 w 551"/>
                <a:gd name="T11" fmla="*/ 129 h 609"/>
                <a:gd name="T12" fmla="*/ 518 w 551"/>
                <a:gd name="T13" fmla="*/ 117 h 609"/>
                <a:gd name="T14" fmla="*/ 502 w 551"/>
                <a:gd name="T15" fmla="*/ 140 h 609"/>
                <a:gd name="T16" fmla="*/ 491 w 551"/>
                <a:gd name="T17" fmla="*/ 181 h 609"/>
                <a:gd name="T18" fmla="*/ 456 w 551"/>
                <a:gd name="T19" fmla="*/ 146 h 609"/>
                <a:gd name="T20" fmla="*/ 450 w 551"/>
                <a:gd name="T21" fmla="*/ 122 h 609"/>
                <a:gd name="T22" fmla="*/ 482 w 551"/>
                <a:gd name="T23" fmla="*/ 97 h 609"/>
                <a:gd name="T24" fmla="*/ 486 w 551"/>
                <a:gd name="T25" fmla="*/ 92 h 609"/>
                <a:gd name="T26" fmla="*/ 450 w 551"/>
                <a:gd name="T27" fmla="*/ 12 h 609"/>
                <a:gd name="T28" fmla="*/ 408 w 551"/>
                <a:gd name="T29" fmla="*/ 27 h 609"/>
                <a:gd name="T30" fmla="*/ 361 w 551"/>
                <a:gd name="T31" fmla="*/ 27 h 609"/>
                <a:gd name="T32" fmla="*/ 289 w 551"/>
                <a:gd name="T33" fmla="*/ 0 h 609"/>
                <a:gd name="T34" fmla="*/ 257 w 551"/>
                <a:gd name="T35" fmla="*/ 31 h 609"/>
                <a:gd name="T36" fmla="*/ 218 w 551"/>
                <a:gd name="T37" fmla="*/ 56 h 609"/>
                <a:gd name="T38" fmla="*/ 188 w 551"/>
                <a:gd name="T39" fmla="*/ 104 h 609"/>
                <a:gd name="T40" fmla="*/ 188 w 551"/>
                <a:gd name="T41" fmla="*/ 156 h 609"/>
                <a:gd name="T42" fmla="*/ 145 w 551"/>
                <a:gd name="T43" fmla="*/ 162 h 609"/>
                <a:gd name="T44" fmla="*/ 111 w 551"/>
                <a:gd name="T45" fmla="*/ 188 h 609"/>
                <a:gd name="T46" fmla="*/ 99 w 551"/>
                <a:gd name="T47" fmla="*/ 253 h 609"/>
                <a:gd name="T48" fmla="*/ 68 w 551"/>
                <a:gd name="T49" fmla="*/ 273 h 609"/>
                <a:gd name="T50" fmla="*/ 57 w 551"/>
                <a:gd name="T51" fmla="*/ 337 h 609"/>
                <a:gd name="T52" fmla="*/ 24 w 551"/>
                <a:gd name="T53" fmla="*/ 398 h 609"/>
                <a:gd name="T54" fmla="*/ 36 w 551"/>
                <a:gd name="T55" fmla="*/ 430 h 609"/>
                <a:gd name="T56" fmla="*/ 0 w 551"/>
                <a:gd name="T57" fmla="*/ 450 h 609"/>
                <a:gd name="T58" fmla="*/ 7 w 551"/>
                <a:gd name="T59" fmla="*/ 486 h 609"/>
                <a:gd name="T60" fmla="*/ 7 w 551"/>
                <a:gd name="T61" fmla="*/ 534 h 609"/>
                <a:gd name="T62" fmla="*/ 58 w 551"/>
                <a:gd name="T63" fmla="*/ 576 h 609"/>
                <a:gd name="T64" fmla="*/ 86 w 551"/>
                <a:gd name="T65" fmla="*/ 601 h 609"/>
                <a:gd name="T66" fmla="*/ 136 w 551"/>
                <a:gd name="T67" fmla="*/ 578 h 609"/>
                <a:gd name="T68" fmla="*/ 189 w 551"/>
                <a:gd name="T69" fmla="*/ 604 h 609"/>
                <a:gd name="T70" fmla="*/ 214 w 551"/>
                <a:gd name="T71" fmla="*/ 642 h 609"/>
                <a:gd name="T72" fmla="*/ 224 w 551"/>
                <a:gd name="T73" fmla="*/ 680 h 609"/>
                <a:gd name="T74" fmla="*/ 295 w 551"/>
                <a:gd name="T75" fmla="*/ 697 h 609"/>
                <a:gd name="T76" fmla="*/ 322 w 551"/>
                <a:gd name="T77" fmla="*/ 714 h 609"/>
                <a:gd name="T78" fmla="*/ 313 w 551"/>
                <a:gd name="T79" fmla="*/ 759 h 609"/>
                <a:gd name="T80" fmla="*/ 268 w 551"/>
                <a:gd name="T81" fmla="*/ 768 h 609"/>
                <a:gd name="T82" fmla="*/ 265 w 551"/>
                <a:gd name="T83" fmla="*/ 837 h 609"/>
                <a:gd name="T84" fmla="*/ 378 w 551"/>
                <a:gd name="T85" fmla="*/ 837 h 609"/>
                <a:gd name="T86" fmla="*/ 450 w 551"/>
                <a:gd name="T87" fmla="*/ 878 h 609"/>
                <a:gd name="T88" fmla="*/ 518 w 551"/>
                <a:gd name="T89" fmla="*/ 759 h 609"/>
                <a:gd name="T90" fmla="*/ 471 w 551"/>
                <a:gd name="T91" fmla="*/ 725 h 609"/>
                <a:gd name="T92" fmla="*/ 483 w 551"/>
                <a:gd name="T93" fmla="*/ 603 h 609"/>
                <a:gd name="T94" fmla="*/ 589 w 551"/>
                <a:gd name="T95" fmla="*/ 448 h 609"/>
                <a:gd name="T96" fmla="*/ 603 w 551"/>
                <a:gd name="T97" fmla="*/ 412 h 609"/>
                <a:gd name="T98" fmla="*/ 691 w 551"/>
                <a:gd name="T99" fmla="*/ 380 h 609"/>
                <a:gd name="T100" fmla="*/ 796 w 551"/>
                <a:gd name="T101" fmla="*/ 244 h 6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51" h="609">
                  <a:moveTo>
                    <a:pt x="551" y="169"/>
                  </a:moveTo>
                  <a:lnTo>
                    <a:pt x="535" y="150"/>
                  </a:lnTo>
                  <a:lnTo>
                    <a:pt x="503" y="150"/>
                  </a:lnTo>
                  <a:lnTo>
                    <a:pt x="465" y="142"/>
                  </a:lnTo>
                  <a:lnTo>
                    <a:pt x="399" y="120"/>
                  </a:lnTo>
                  <a:lnTo>
                    <a:pt x="370" y="89"/>
                  </a:lnTo>
                  <a:lnTo>
                    <a:pt x="358" y="81"/>
                  </a:lnTo>
                  <a:lnTo>
                    <a:pt x="348" y="97"/>
                  </a:lnTo>
                  <a:lnTo>
                    <a:pt x="340" y="126"/>
                  </a:lnTo>
                  <a:lnTo>
                    <a:pt x="315" y="101"/>
                  </a:lnTo>
                  <a:lnTo>
                    <a:pt x="311" y="85"/>
                  </a:lnTo>
                  <a:lnTo>
                    <a:pt x="333" y="67"/>
                  </a:lnTo>
                  <a:lnTo>
                    <a:pt x="336" y="64"/>
                  </a:lnTo>
                  <a:lnTo>
                    <a:pt x="311" y="9"/>
                  </a:lnTo>
                  <a:lnTo>
                    <a:pt x="282" y="19"/>
                  </a:lnTo>
                  <a:lnTo>
                    <a:pt x="249" y="19"/>
                  </a:lnTo>
                  <a:lnTo>
                    <a:pt x="200" y="0"/>
                  </a:lnTo>
                  <a:lnTo>
                    <a:pt x="178" y="21"/>
                  </a:lnTo>
                  <a:lnTo>
                    <a:pt x="151" y="39"/>
                  </a:lnTo>
                  <a:lnTo>
                    <a:pt x="130" y="72"/>
                  </a:lnTo>
                  <a:lnTo>
                    <a:pt x="130" y="108"/>
                  </a:lnTo>
                  <a:lnTo>
                    <a:pt x="100" y="112"/>
                  </a:lnTo>
                  <a:lnTo>
                    <a:pt x="77" y="130"/>
                  </a:lnTo>
                  <a:lnTo>
                    <a:pt x="69" y="175"/>
                  </a:lnTo>
                  <a:lnTo>
                    <a:pt x="47" y="189"/>
                  </a:lnTo>
                  <a:lnTo>
                    <a:pt x="39" y="234"/>
                  </a:lnTo>
                  <a:lnTo>
                    <a:pt x="17" y="276"/>
                  </a:lnTo>
                  <a:lnTo>
                    <a:pt x="25" y="298"/>
                  </a:lnTo>
                  <a:lnTo>
                    <a:pt x="0" y="312"/>
                  </a:lnTo>
                  <a:lnTo>
                    <a:pt x="4" y="337"/>
                  </a:lnTo>
                  <a:lnTo>
                    <a:pt x="4" y="371"/>
                  </a:lnTo>
                  <a:lnTo>
                    <a:pt x="40" y="399"/>
                  </a:lnTo>
                  <a:lnTo>
                    <a:pt x="59" y="417"/>
                  </a:lnTo>
                  <a:lnTo>
                    <a:pt x="94" y="401"/>
                  </a:lnTo>
                  <a:lnTo>
                    <a:pt x="131" y="420"/>
                  </a:lnTo>
                  <a:lnTo>
                    <a:pt x="148" y="445"/>
                  </a:lnTo>
                  <a:lnTo>
                    <a:pt x="155" y="472"/>
                  </a:lnTo>
                  <a:lnTo>
                    <a:pt x="204" y="483"/>
                  </a:lnTo>
                  <a:lnTo>
                    <a:pt x="223" y="495"/>
                  </a:lnTo>
                  <a:lnTo>
                    <a:pt x="217" y="527"/>
                  </a:lnTo>
                  <a:lnTo>
                    <a:pt x="186" y="533"/>
                  </a:lnTo>
                  <a:lnTo>
                    <a:pt x="183" y="581"/>
                  </a:lnTo>
                  <a:lnTo>
                    <a:pt x="261" y="581"/>
                  </a:lnTo>
                  <a:lnTo>
                    <a:pt x="311" y="609"/>
                  </a:lnTo>
                  <a:lnTo>
                    <a:pt x="358" y="527"/>
                  </a:lnTo>
                  <a:lnTo>
                    <a:pt x="326" y="503"/>
                  </a:lnTo>
                  <a:lnTo>
                    <a:pt x="334" y="419"/>
                  </a:lnTo>
                  <a:lnTo>
                    <a:pt x="408" y="311"/>
                  </a:lnTo>
                  <a:lnTo>
                    <a:pt x="417" y="286"/>
                  </a:lnTo>
                  <a:lnTo>
                    <a:pt x="478" y="263"/>
                  </a:lnTo>
                  <a:lnTo>
                    <a:pt x="551" y="1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2" name="Freeform 14"/>
            <p:cNvSpPr>
              <a:spLocks/>
            </p:cNvSpPr>
            <p:nvPr/>
          </p:nvSpPr>
          <p:spPr bwMode="auto">
            <a:xfrm>
              <a:off x="3241" y="2078"/>
              <a:ext cx="566" cy="758"/>
            </a:xfrm>
            <a:custGeom>
              <a:avLst/>
              <a:gdLst>
                <a:gd name="T0" fmla="*/ 722 w 501"/>
                <a:gd name="T1" fmla="*/ 819 h 670"/>
                <a:gd name="T2" fmla="*/ 722 w 501"/>
                <a:gd name="T3" fmla="*/ 800 h 670"/>
                <a:gd name="T4" fmla="*/ 687 w 501"/>
                <a:gd name="T5" fmla="*/ 747 h 670"/>
                <a:gd name="T6" fmla="*/ 616 w 501"/>
                <a:gd name="T7" fmla="*/ 656 h 670"/>
                <a:gd name="T8" fmla="*/ 609 w 501"/>
                <a:gd name="T9" fmla="*/ 601 h 670"/>
                <a:gd name="T10" fmla="*/ 599 w 501"/>
                <a:gd name="T11" fmla="*/ 578 h 670"/>
                <a:gd name="T12" fmla="*/ 581 w 501"/>
                <a:gd name="T13" fmla="*/ 567 h 670"/>
                <a:gd name="T14" fmla="*/ 599 w 501"/>
                <a:gd name="T15" fmla="*/ 480 h 670"/>
                <a:gd name="T16" fmla="*/ 602 w 501"/>
                <a:gd name="T17" fmla="*/ 426 h 670"/>
                <a:gd name="T18" fmla="*/ 616 w 501"/>
                <a:gd name="T19" fmla="*/ 390 h 670"/>
                <a:gd name="T20" fmla="*/ 622 w 501"/>
                <a:gd name="T21" fmla="*/ 334 h 670"/>
                <a:gd name="T22" fmla="*/ 641 w 501"/>
                <a:gd name="T23" fmla="*/ 317 h 670"/>
                <a:gd name="T24" fmla="*/ 641 w 501"/>
                <a:gd name="T25" fmla="*/ 286 h 670"/>
                <a:gd name="T26" fmla="*/ 680 w 501"/>
                <a:gd name="T27" fmla="*/ 223 h 670"/>
                <a:gd name="T28" fmla="*/ 707 w 501"/>
                <a:gd name="T29" fmla="*/ 168 h 670"/>
                <a:gd name="T30" fmla="*/ 659 w 501"/>
                <a:gd name="T31" fmla="*/ 120 h 670"/>
                <a:gd name="T32" fmla="*/ 593 w 501"/>
                <a:gd name="T33" fmla="*/ 108 h 670"/>
                <a:gd name="T34" fmla="*/ 549 w 501"/>
                <a:gd name="T35" fmla="*/ 68 h 670"/>
                <a:gd name="T36" fmla="*/ 489 w 501"/>
                <a:gd name="T37" fmla="*/ 32 h 670"/>
                <a:gd name="T38" fmla="*/ 464 w 501"/>
                <a:gd name="T39" fmla="*/ 10 h 670"/>
                <a:gd name="T40" fmla="*/ 435 w 501"/>
                <a:gd name="T41" fmla="*/ 0 h 670"/>
                <a:gd name="T42" fmla="*/ 421 w 501"/>
                <a:gd name="T43" fmla="*/ 9 h 670"/>
                <a:gd name="T44" fmla="*/ 421 w 501"/>
                <a:gd name="T45" fmla="*/ 77 h 670"/>
                <a:gd name="T46" fmla="*/ 410 w 501"/>
                <a:gd name="T47" fmla="*/ 112 h 670"/>
                <a:gd name="T48" fmla="*/ 376 w 501"/>
                <a:gd name="T49" fmla="*/ 131 h 670"/>
                <a:gd name="T50" fmla="*/ 345 w 501"/>
                <a:gd name="T51" fmla="*/ 148 h 670"/>
                <a:gd name="T52" fmla="*/ 326 w 501"/>
                <a:gd name="T53" fmla="*/ 186 h 670"/>
                <a:gd name="T54" fmla="*/ 313 w 501"/>
                <a:gd name="T55" fmla="*/ 220 h 670"/>
                <a:gd name="T56" fmla="*/ 265 w 501"/>
                <a:gd name="T57" fmla="*/ 220 h 670"/>
                <a:gd name="T58" fmla="*/ 247 w 501"/>
                <a:gd name="T59" fmla="*/ 210 h 670"/>
                <a:gd name="T60" fmla="*/ 254 w 501"/>
                <a:gd name="T61" fmla="*/ 171 h 670"/>
                <a:gd name="T62" fmla="*/ 227 w 501"/>
                <a:gd name="T63" fmla="*/ 157 h 670"/>
                <a:gd name="T64" fmla="*/ 204 w 501"/>
                <a:gd name="T65" fmla="*/ 174 h 670"/>
                <a:gd name="T66" fmla="*/ 140 w 501"/>
                <a:gd name="T67" fmla="*/ 205 h 670"/>
                <a:gd name="T68" fmla="*/ 154 w 501"/>
                <a:gd name="T69" fmla="*/ 281 h 670"/>
                <a:gd name="T70" fmla="*/ 117 w 501"/>
                <a:gd name="T71" fmla="*/ 330 h 670"/>
                <a:gd name="T72" fmla="*/ 92 w 501"/>
                <a:gd name="T73" fmla="*/ 330 h 670"/>
                <a:gd name="T74" fmla="*/ 101 w 501"/>
                <a:gd name="T75" fmla="*/ 373 h 670"/>
                <a:gd name="T76" fmla="*/ 26 w 501"/>
                <a:gd name="T77" fmla="*/ 390 h 670"/>
                <a:gd name="T78" fmla="*/ 0 w 501"/>
                <a:gd name="T79" fmla="*/ 520 h 670"/>
                <a:gd name="T80" fmla="*/ 117 w 501"/>
                <a:gd name="T81" fmla="*/ 567 h 670"/>
                <a:gd name="T82" fmla="*/ 176 w 501"/>
                <a:gd name="T83" fmla="*/ 601 h 670"/>
                <a:gd name="T84" fmla="*/ 176 w 501"/>
                <a:gd name="T85" fmla="*/ 620 h 670"/>
                <a:gd name="T86" fmla="*/ 155 w 501"/>
                <a:gd name="T87" fmla="*/ 688 h 670"/>
                <a:gd name="T88" fmla="*/ 155 w 501"/>
                <a:gd name="T89" fmla="*/ 766 h 670"/>
                <a:gd name="T90" fmla="*/ 168 w 501"/>
                <a:gd name="T91" fmla="*/ 793 h 670"/>
                <a:gd name="T92" fmla="*/ 208 w 501"/>
                <a:gd name="T93" fmla="*/ 809 h 670"/>
                <a:gd name="T94" fmla="*/ 281 w 501"/>
                <a:gd name="T95" fmla="*/ 842 h 670"/>
                <a:gd name="T96" fmla="*/ 307 w 501"/>
                <a:gd name="T97" fmla="*/ 855 h 670"/>
                <a:gd name="T98" fmla="*/ 313 w 501"/>
                <a:gd name="T99" fmla="*/ 897 h 670"/>
                <a:gd name="T100" fmla="*/ 289 w 501"/>
                <a:gd name="T101" fmla="*/ 921 h 670"/>
                <a:gd name="T102" fmla="*/ 343 w 501"/>
                <a:gd name="T103" fmla="*/ 932 h 670"/>
                <a:gd name="T104" fmla="*/ 390 w 501"/>
                <a:gd name="T105" fmla="*/ 947 h 670"/>
                <a:gd name="T106" fmla="*/ 424 w 501"/>
                <a:gd name="T107" fmla="*/ 966 h 670"/>
                <a:gd name="T108" fmla="*/ 470 w 501"/>
                <a:gd name="T109" fmla="*/ 955 h 670"/>
                <a:gd name="T110" fmla="*/ 502 w 501"/>
                <a:gd name="T111" fmla="*/ 923 h 670"/>
                <a:gd name="T112" fmla="*/ 541 w 501"/>
                <a:gd name="T113" fmla="*/ 888 h 670"/>
                <a:gd name="T114" fmla="*/ 604 w 501"/>
                <a:gd name="T115" fmla="*/ 863 h 670"/>
                <a:gd name="T116" fmla="*/ 648 w 501"/>
                <a:gd name="T117" fmla="*/ 835 h 670"/>
                <a:gd name="T118" fmla="*/ 722 w 501"/>
                <a:gd name="T119" fmla="*/ 819 h 6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1" h="670">
                  <a:moveTo>
                    <a:pt x="501" y="568"/>
                  </a:moveTo>
                  <a:lnTo>
                    <a:pt x="501" y="555"/>
                  </a:lnTo>
                  <a:lnTo>
                    <a:pt x="476" y="518"/>
                  </a:lnTo>
                  <a:lnTo>
                    <a:pt x="427" y="455"/>
                  </a:lnTo>
                  <a:lnTo>
                    <a:pt x="422" y="417"/>
                  </a:lnTo>
                  <a:lnTo>
                    <a:pt x="415" y="401"/>
                  </a:lnTo>
                  <a:lnTo>
                    <a:pt x="403" y="393"/>
                  </a:lnTo>
                  <a:lnTo>
                    <a:pt x="415" y="333"/>
                  </a:lnTo>
                  <a:lnTo>
                    <a:pt x="418" y="296"/>
                  </a:lnTo>
                  <a:lnTo>
                    <a:pt x="427" y="270"/>
                  </a:lnTo>
                  <a:lnTo>
                    <a:pt x="432" y="232"/>
                  </a:lnTo>
                  <a:lnTo>
                    <a:pt x="444" y="220"/>
                  </a:lnTo>
                  <a:lnTo>
                    <a:pt x="444" y="198"/>
                  </a:lnTo>
                  <a:lnTo>
                    <a:pt x="472" y="154"/>
                  </a:lnTo>
                  <a:lnTo>
                    <a:pt x="490" y="117"/>
                  </a:lnTo>
                  <a:lnTo>
                    <a:pt x="457" y="83"/>
                  </a:lnTo>
                  <a:lnTo>
                    <a:pt x="412" y="75"/>
                  </a:lnTo>
                  <a:lnTo>
                    <a:pt x="381" y="47"/>
                  </a:lnTo>
                  <a:lnTo>
                    <a:pt x="339" y="22"/>
                  </a:lnTo>
                  <a:lnTo>
                    <a:pt x="322" y="7"/>
                  </a:lnTo>
                  <a:lnTo>
                    <a:pt x="302" y="0"/>
                  </a:lnTo>
                  <a:lnTo>
                    <a:pt x="292" y="6"/>
                  </a:lnTo>
                  <a:lnTo>
                    <a:pt x="292" y="53"/>
                  </a:lnTo>
                  <a:lnTo>
                    <a:pt x="284" y="78"/>
                  </a:lnTo>
                  <a:lnTo>
                    <a:pt x="261" y="91"/>
                  </a:lnTo>
                  <a:lnTo>
                    <a:pt x="239" y="103"/>
                  </a:lnTo>
                  <a:lnTo>
                    <a:pt x="227" y="129"/>
                  </a:lnTo>
                  <a:lnTo>
                    <a:pt x="217" y="153"/>
                  </a:lnTo>
                  <a:lnTo>
                    <a:pt x="184" y="153"/>
                  </a:lnTo>
                  <a:lnTo>
                    <a:pt x="172" y="146"/>
                  </a:lnTo>
                  <a:lnTo>
                    <a:pt x="176" y="119"/>
                  </a:lnTo>
                  <a:lnTo>
                    <a:pt x="158" y="109"/>
                  </a:lnTo>
                  <a:lnTo>
                    <a:pt x="142" y="120"/>
                  </a:lnTo>
                  <a:lnTo>
                    <a:pt x="97" y="142"/>
                  </a:lnTo>
                  <a:lnTo>
                    <a:pt x="106" y="195"/>
                  </a:lnTo>
                  <a:lnTo>
                    <a:pt x="81" y="228"/>
                  </a:lnTo>
                  <a:lnTo>
                    <a:pt x="64" y="228"/>
                  </a:lnTo>
                  <a:lnTo>
                    <a:pt x="70" y="258"/>
                  </a:lnTo>
                  <a:lnTo>
                    <a:pt x="18" y="270"/>
                  </a:lnTo>
                  <a:lnTo>
                    <a:pt x="0" y="360"/>
                  </a:lnTo>
                  <a:lnTo>
                    <a:pt x="81" y="393"/>
                  </a:lnTo>
                  <a:lnTo>
                    <a:pt x="122" y="417"/>
                  </a:lnTo>
                  <a:lnTo>
                    <a:pt x="122" y="430"/>
                  </a:lnTo>
                  <a:lnTo>
                    <a:pt x="107" y="477"/>
                  </a:lnTo>
                  <a:lnTo>
                    <a:pt x="107" y="531"/>
                  </a:lnTo>
                  <a:lnTo>
                    <a:pt x="117" y="550"/>
                  </a:lnTo>
                  <a:lnTo>
                    <a:pt x="144" y="561"/>
                  </a:lnTo>
                  <a:lnTo>
                    <a:pt x="195" y="583"/>
                  </a:lnTo>
                  <a:lnTo>
                    <a:pt x="213" y="593"/>
                  </a:lnTo>
                  <a:lnTo>
                    <a:pt x="217" y="622"/>
                  </a:lnTo>
                  <a:lnTo>
                    <a:pt x="201" y="638"/>
                  </a:lnTo>
                  <a:lnTo>
                    <a:pt x="238" y="646"/>
                  </a:lnTo>
                  <a:lnTo>
                    <a:pt x="270" y="657"/>
                  </a:lnTo>
                  <a:lnTo>
                    <a:pt x="294" y="670"/>
                  </a:lnTo>
                  <a:lnTo>
                    <a:pt x="326" y="662"/>
                  </a:lnTo>
                  <a:lnTo>
                    <a:pt x="348" y="640"/>
                  </a:lnTo>
                  <a:lnTo>
                    <a:pt x="375" y="616"/>
                  </a:lnTo>
                  <a:lnTo>
                    <a:pt x="420" y="598"/>
                  </a:lnTo>
                  <a:lnTo>
                    <a:pt x="450" y="579"/>
                  </a:lnTo>
                  <a:lnTo>
                    <a:pt x="501" y="568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3" name="Freeform 15"/>
            <p:cNvSpPr>
              <a:spLocks/>
            </p:cNvSpPr>
            <p:nvPr/>
          </p:nvSpPr>
          <p:spPr bwMode="auto">
            <a:xfrm>
              <a:off x="996" y="2488"/>
              <a:ext cx="1064" cy="699"/>
            </a:xfrm>
            <a:custGeom>
              <a:avLst/>
              <a:gdLst>
                <a:gd name="T0" fmla="*/ 985 w 941"/>
                <a:gd name="T1" fmla="*/ 153 h 618"/>
                <a:gd name="T2" fmla="*/ 1084 w 941"/>
                <a:gd name="T3" fmla="*/ 80 h 618"/>
                <a:gd name="T4" fmla="*/ 1158 w 941"/>
                <a:gd name="T5" fmla="*/ 49 h 618"/>
                <a:gd name="T6" fmla="*/ 1360 w 941"/>
                <a:gd name="T7" fmla="*/ 36 h 618"/>
                <a:gd name="T8" fmla="*/ 1357 w 941"/>
                <a:gd name="T9" fmla="*/ 85 h 618"/>
                <a:gd name="T10" fmla="*/ 1340 w 941"/>
                <a:gd name="T11" fmla="*/ 109 h 618"/>
                <a:gd name="T12" fmla="*/ 1280 w 941"/>
                <a:gd name="T13" fmla="*/ 126 h 618"/>
                <a:gd name="T14" fmla="*/ 1209 w 941"/>
                <a:gd name="T15" fmla="*/ 176 h 618"/>
                <a:gd name="T16" fmla="*/ 1209 w 941"/>
                <a:gd name="T17" fmla="*/ 225 h 618"/>
                <a:gd name="T18" fmla="*/ 1217 w 941"/>
                <a:gd name="T19" fmla="*/ 290 h 618"/>
                <a:gd name="T20" fmla="*/ 1168 w 941"/>
                <a:gd name="T21" fmla="*/ 321 h 618"/>
                <a:gd name="T22" fmla="*/ 1168 w 941"/>
                <a:gd name="T23" fmla="*/ 357 h 618"/>
                <a:gd name="T24" fmla="*/ 1148 w 941"/>
                <a:gd name="T25" fmla="*/ 407 h 618"/>
                <a:gd name="T26" fmla="*/ 1095 w 941"/>
                <a:gd name="T27" fmla="*/ 399 h 618"/>
                <a:gd name="T28" fmla="*/ 1070 w 941"/>
                <a:gd name="T29" fmla="*/ 426 h 618"/>
                <a:gd name="T30" fmla="*/ 1070 w 941"/>
                <a:gd name="T31" fmla="*/ 461 h 618"/>
                <a:gd name="T32" fmla="*/ 907 w 941"/>
                <a:gd name="T33" fmla="*/ 572 h 618"/>
                <a:gd name="T34" fmla="*/ 899 w 941"/>
                <a:gd name="T35" fmla="*/ 614 h 618"/>
                <a:gd name="T36" fmla="*/ 926 w 941"/>
                <a:gd name="T37" fmla="*/ 700 h 618"/>
                <a:gd name="T38" fmla="*/ 867 w 941"/>
                <a:gd name="T39" fmla="*/ 760 h 618"/>
                <a:gd name="T40" fmla="*/ 806 w 941"/>
                <a:gd name="T41" fmla="*/ 705 h 618"/>
                <a:gd name="T42" fmla="*/ 782 w 941"/>
                <a:gd name="T43" fmla="*/ 709 h 618"/>
                <a:gd name="T44" fmla="*/ 716 w 941"/>
                <a:gd name="T45" fmla="*/ 785 h 618"/>
                <a:gd name="T46" fmla="*/ 727 w 941"/>
                <a:gd name="T47" fmla="*/ 840 h 618"/>
                <a:gd name="T48" fmla="*/ 708 w 941"/>
                <a:gd name="T49" fmla="*/ 869 h 618"/>
                <a:gd name="T50" fmla="*/ 666 w 941"/>
                <a:gd name="T51" fmla="*/ 852 h 618"/>
                <a:gd name="T52" fmla="*/ 652 w 941"/>
                <a:gd name="T53" fmla="*/ 882 h 618"/>
                <a:gd name="T54" fmla="*/ 616 w 941"/>
                <a:gd name="T55" fmla="*/ 895 h 618"/>
                <a:gd name="T56" fmla="*/ 495 w 941"/>
                <a:gd name="T57" fmla="*/ 836 h 618"/>
                <a:gd name="T58" fmla="*/ 321 w 941"/>
                <a:gd name="T59" fmla="*/ 773 h 618"/>
                <a:gd name="T60" fmla="*/ 274 w 941"/>
                <a:gd name="T61" fmla="*/ 694 h 618"/>
                <a:gd name="T62" fmla="*/ 199 w 941"/>
                <a:gd name="T63" fmla="*/ 731 h 618"/>
                <a:gd name="T64" fmla="*/ 170 w 941"/>
                <a:gd name="T65" fmla="*/ 694 h 618"/>
                <a:gd name="T66" fmla="*/ 130 w 941"/>
                <a:gd name="T67" fmla="*/ 707 h 618"/>
                <a:gd name="T68" fmla="*/ 121 w 941"/>
                <a:gd name="T69" fmla="*/ 648 h 618"/>
                <a:gd name="T70" fmla="*/ 113 w 941"/>
                <a:gd name="T71" fmla="*/ 631 h 618"/>
                <a:gd name="T72" fmla="*/ 43 w 941"/>
                <a:gd name="T73" fmla="*/ 572 h 618"/>
                <a:gd name="T74" fmla="*/ 43 w 941"/>
                <a:gd name="T75" fmla="*/ 553 h 618"/>
                <a:gd name="T76" fmla="*/ 0 w 941"/>
                <a:gd name="T77" fmla="*/ 511 h 618"/>
                <a:gd name="T78" fmla="*/ 0 w 941"/>
                <a:gd name="T79" fmla="*/ 472 h 618"/>
                <a:gd name="T80" fmla="*/ 32 w 941"/>
                <a:gd name="T81" fmla="*/ 413 h 618"/>
                <a:gd name="T82" fmla="*/ 59 w 941"/>
                <a:gd name="T83" fmla="*/ 365 h 618"/>
                <a:gd name="T84" fmla="*/ 59 w 941"/>
                <a:gd name="T85" fmla="*/ 322 h 618"/>
                <a:gd name="T86" fmla="*/ 131 w 941"/>
                <a:gd name="T87" fmla="*/ 262 h 618"/>
                <a:gd name="T88" fmla="*/ 164 w 941"/>
                <a:gd name="T89" fmla="*/ 247 h 618"/>
                <a:gd name="T90" fmla="*/ 174 w 941"/>
                <a:gd name="T91" fmla="*/ 208 h 618"/>
                <a:gd name="T92" fmla="*/ 189 w 941"/>
                <a:gd name="T93" fmla="*/ 132 h 618"/>
                <a:gd name="T94" fmla="*/ 164 w 941"/>
                <a:gd name="T95" fmla="*/ 115 h 618"/>
                <a:gd name="T96" fmla="*/ 128 w 941"/>
                <a:gd name="T97" fmla="*/ 121 h 618"/>
                <a:gd name="T98" fmla="*/ 102 w 941"/>
                <a:gd name="T99" fmla="*/ 72 h 618"/>
                <a:gd name="T100" fmla="*/ 96 w 941"/>
                <a:gd name="T101" fmla="*/ 0 h 618"/>
                <a:gd name="T102" fmla="*/ 154 w 941"/>
                <a:gd name="T103" fmla="*/ 11 h 618"/>
                <a:gd name="T104" fmla="*/ 217 w 941"/>
                <a:gd name="T105" fmla="*/ 52 h 618"/>
                <a:gd name="T106" fmla="*/ 334 w 941"/>
                <a:gd name="T107" fmla="*/ 79 h 618"/>
                <a:gd name="T108" fmla="*/ 391 w 941"/>
                <a:gd name="T109" fmla="*/ 128 h 618"/>
                <a:gd name="T110" fmla="*/ 474 w 941"/>
                <a:gd name="T111" fmla="*/ 150 h 618"/>
                <a:gd name="T112" fmla="*/ 605 w 941"/>
                <a:gd name="T113" fmla="*/ 128 h 618"/>
                <a:gd name="T114" fmla="*/ 667 w 941"/>
                <a:gd name="T115" fmla="*/ 158 h 618"/>
                <a:gd name="T116" fmla="*/ 765 w 941"/>
                <a:gd name="T117" fmla="*/ 119 h 618"/>
                <a:gd name="T118" fmla="*/ 985 w 941"/>
                <a:gd name="T119" fmla="*/ 153 h 6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41" h="618">
                  <a:moveTo>
                    <a:pt x="681" y="105"/>
                  </a:moveTo>
                  <a:lnTo>
                    <a:pt x="750" y="56"/>
                  </a:lnTo>
                  <a:lnTo>
                    <a:pt x="801" y="34"/>
                  </a:lnTo>
                  <a:lnTo>
                    <a:pt x="941" y="25"/>
                  </a:lnTo>
                  <a:lnTo>
                    <a:pt x="938" y="58"/>
                  </a:lnTo>
                  <a:lnTo>
                    <a:pt x="927" y="75"/>
                  </a:lnTo>
                  <a:lnTo>
                    <a:pt x="885" y="87"/>
                  </a:lnTo>
                  <a:lnTo>
                    <a:pt x="836" y="122"/>
                  </a:lnTo>
                  <a:lnTo>
                    <a:pt x="836" y="156"/>
                  </a:lnTo>
                  <a:lnTo>
                    <a:pt x="842" y="200"/>
                  </a:lnTo>
                  <a:lnTo>
                    <a:pt x="808" y="222"/>
                  </a:lnTo>
                  <a:lnTo>
                    <a:pt x="808" y="247"/>
                  </a:lnTo>
                  <a:lnTo>
                    <a:pt x="794" y="281"/>
                  </a:lnTo>
                  <a:lnTo>
                    <a:pt x="757" y="276"/>
                  </a:lnTo>
                  <a:lnTo>
                    <a:pt x="740" y="294"/>
                  </a:lnTo>
                  <a:lnTo>
                    <a:pt x="740" y="319"/>
                  </a:lnTo>
                  <a:lnTo>
                    <a:pt x="627" y="395"/>
                  </a:lnTo>
                  <a:lnTo>
                    <a:pt x="622" y="424"/>
                  </a:lnTo>
                  <a:lnTo>
                    <a:pt x="640" y="484"/>
                  </a:lnTo>
                  <a:lnTo>
                    <a:pt x="600" y="525"/>
                  </a:lnTo>
                  <a:lnTo>
                    <a:pt x="558" y="487"/>
                  </a:lnTo>
                  <a:lnTo>
                    <a:pt x="541" y="490"/>
                  </a:lnTo>
                  <a:lnTo>
                    <a:pt x="495" y="543"/>
                  </a:lnTo>
                  <a:lnTo>
                    <a:pt x="503" y="581"/>
                  </a:lnTo>
                  <a:lnTo>
                    <a:pt x="490" y="600"/>
                  </a:lnTo>
                  <a:lnTo>
                    <a:pt x="461" y="589"/>
                  </a:lnTo>
                  <a:lnTo>
                    <a:pt x="451" y="610"/>
                  </a:lnTo>
                  <a:lnTo>
                    <a:pt x="426" y="618"/>
                  </a:lnTo>
                  <a:lnTo>
                    <a:pt x="342" y="577"/>
                  </a:lnTo>
                  <a:lnTo>
                    <a:pt x="222" y="534"/>
                  </a:lnTo>
                  <a:lnTo>
                    <a:pt x="189" y="480"/>
                  </a:lnTo>
                  <a:lnTo>
                    <a:pt x="138" y="505"/>
                  </a:lnTo>
                  <a:lnTo>
                    <a:pt x="118" y="480"/>
                  </a:lnTo>
                  <a:lnTo>
                    <a:pt x="90" y="489"/>
                  </a:lnTo>
                  <a:lnTo>
                    <a:pt x="84" y="448"/>
                  </a:lnTo>
                  <a:lnTo>
                    <a:pt x="78" y="436"/>
                  </a:lnTo>
                  <a:lnTo>
                    <a:pt x="30" y="395"/>
                  </a:lnTo>
                  <a:lnTo>
                    <a:pt x="30" y="382"/>
                  </a:lnTo>
                  <a:lnTo>
                    <a:pt x="0" y="354"/>
                  </a:lnTo>
                  <a:lnTo>
                    <a:pt x="0" y="326"/>
                  </a:lnTo>
                  <a:lnTo>
                    <a:pt x="22" y="286"/>
                  </a:lnTo>
                  <a:lnTo>
                    <a:pt x="41" y="253"/>
                  </a:lnTo>
                  <a:lnTo>
                    <a:pt x="41" y="223"/>
                  </a:lnTo>
                  <a:lnTo>
                    <a:pt x="91" y="181"/>
                  </a:lnTo>
                  <a:lnTo>
                    <a:pt x="113" y="171"/>
                  </a:lnTo>
                  <a:lnTo>
                    <a:pt x="120" y="144"/>
                  </a:lnTo>
                  <a:lnTo>
                    <a:pt x="131" y="91"/>
                  </a:lnTo>
                  <a:lnTo>
                    <a:pt x="113" y="80"/>
                  </a:lnTo>
                  <a:lnTo>
                    <a:pt x="88" y="84"/>
                  </a:lnTo>
                  <a:lnTo>
                    <a:pt x="71" y="50"/>
                  </a:lnTo>
                  <a:lnTo>
                    <a:pt x="66" y="0"/>
                  </a:lnTo>
                  <a:lnTo>
                    <a:pt x="106" y="8"/>
                  </a:lnTo>
                  <a:lnTo>
                    <a:pt x="150" y="36"/>
                  </a:lnTo>
                  <a:lnTo>
                    <a:pt x="231" y="55"/>
                  </a:lnTo>
                  <a:lnTo>
                    <a:pt x="271" y="88"/>
                  </a:lnTo>
                  <a:lnTo>
                    <a:pt x="328" y="104"/>
                  </a:lnTo>
                  <a:lnTo>
                    <a:pt x="418" y="88"/>
                  </a:lnTo>
                  <a:lnTo>
                    <a:pt x="462" y="110"/>
                  </a:lnTo>
                  <a:lnTo>
                    <a:pt x="530" y="82"/>
                  </a:lnTo>
                  <a:lnTo>
                    <a:pt x="681" y="10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4" name="Freeform 16"/>
            <p:cNvSpPr>
              <a:spLocks/>
            </p:cNvSpPr>
            <p:nvPr/>
          </p:nvSpPr>
          <p:spPr bwMode="auto">
            <a:xfrm>
              <a:off x="1225" y="404"/>
              <a:ext cx="938" cy="359"/>
            </a:xfrm>
            <a:custGeom>
              <a:avLst/>
              <a:gdLst>
                <a:gd name="T0" fmla="*/ 56 w 1047"/>
                <a:gd name="T1" fmla="*/ 17 h 400"/>
                <a:gd name="T2" fmla="*/ 58 w 1047"/>
                <a:gd name="T3" fmla="*/ 31 h 400"/>
                <a:gd name="T4" fmla="*/ 36 w 1047"/>
                <a:gd name="T5" fmla="*/ 53 h 400"/>
                <a:gd name="T6" fmla="*/ 17 w 1047"/>
                <a:gd name="T7" fmla="*/ 82 h 400"/>
                <a:gd name="T8" fmla="*/ 0 w 1047"/>
                <a:gd name="T9" fmla="*/ 127 h 400"/>
                <a:gd name="T10" fmla="*/ 24 w 1047"/>
                <a:gd name="T11" fmla="*/ 161 h 400"/>
                <a:gd name="T12" fmla="*/ 32 w 1047"/>
                <a:gd name="T13" fmla="*/ 180 h 400"/>
                <a:gd name="T14" fmla="*/ 32 w 1047"/>
                <a:gd name="T15" fmla="*/ 195 h 400"/>
                <a:gd name="T16" fmla="*/ 27 w 1047"/>
                <a:gd name="T17" fmla="*/ 223 h 400"/>
                <a:gd name="T18" fmla="*/ 22 w 1047"/>
                <a:gd name="T19" fmla="*/ 240 h 400"/>
                <a:gd name="T20" fmla="*/ 29 w 1047"/>
                <a:gd name="T21" fmla="*/ 262 h 400"/>
                <a:gd name="T22" fmla="*/ 42 w 1047"/>
                <a:gd name="T23" fmla="*/ 289 h 400"/>
                <a:gd name="T24" fmla="*/ 64 w 1047"/>
                <a:gd name="T25" fmla="*/ 283 h 400"/>
                <a:gd name="T26" fmla="*/ 148 w 1047"/>
                <a:gd name="T27" fmla="*/ 285 h 400"/>
                <a:gd name="T28" fmla="*/ 176 w 1047"/>
                <a:gd name="T29" fmla="*/ 272 h 400"/>
                <a:gd name="T30" fmla="*/ 198 w 1047"/>
                <a:gd name="T31" fmla="*/ 238 h 400"/>
                <a:gd name="T32" fmla="*/ 233 w 1047"/>
                <a:gd name="T33" fmla="*/ 258 h 400"/>
                <a:gd name="T34" fmla="*/ 275 w 1047"/>
                <a:gd name="T35" fmla="*/ 232 h 400"/>
                <a:gd name="T36" fmla="*/ 298 w 1047"/>
                <a:gd name="T37" fmla="*/ 243 h 400"/>
                <a:gd name="T38" fmla="*/ 330 w 1047"/>
                <a:gd name="T39" fmla="*/ 265 h 400"/>
                <a:gd name="T40" fmla="*/ 355 w 1047"/>
                <a:gd name="T41" fmla="*/ 272 h 400"/>
                <a:gd name="T42" fmla="*/ 411 w 1047"/>
                <a:gd name="T43" fmla="*/ 236 h 400"/>
                <a:gd name="T44" fmla="*/ 471 w 1047"/>
                <a:gd name="T45" fmla="*/ 256 h 400"/>
                <a:gd name="T46" fmla="*/ 516 w 1047"/>
                <a:gd name="T47" fmla="*/ 236 h 400"/>
                <a:gd name="T48" fmla="*/ 544 w 1047"/>
                <a:gd name="T49" fmla="*/ 244 h 400"/>
                <a:gd name="T50" fmla="*/ 595 w 1047"/>
                <a:gd name="T51" fmla="*/ 194 h 400"/>
                <a:gd name="T52" fmla="*/ 628 w 1047"/>
                <a:gd name="T53" fmla="*/ 196 h 400"/>
                <a:gd name="T54" fmla="*/ 661 w 1047"/>
                <a:gd name="T55" fmla="*/ 184 h 400"/>
                <a:gd name="T56" fmla="*/ 708 w 1047"/>
                <a:gd name="T57" fmla="*/ 185 h 400"/>
                <a:gd name="T58" fmla="*/ 728 w 1047"/>
                <a:gd name="T59" fmla="*/ 160 h 400"/>
                <a:gd name="T60" fmla="*/ 742 w 1047"/>
                <a:gd name="T61" fmla="*/ 149 h 400"/>
                <a:gd name="T62" fmla="*/ 753 w 1047"/>
                <a:gd name="T63" fmla="*/ 124 h 400"/>
                <a:gd name="T64" fmla="*/ 744 w 1047"/>
                <a:gd name="T65" fmla="*/ 102 h 400"/>
                <a:gd name="T66" fmla="*/ 630 w 1047"/>
                <a:gd name="T67" fmla="*/ 75 h 400"/>
                <a:gd name="T68" fmla="*/ 524 w 1047"/>
                <a:gd name="T69" fmla="*/ 46 h 400"/>
                <a:gd name="T70" fmla="*/ 503 w 1047"/>
                <a:gd name="T71" fmla="*/ 51 h 400"/>
                <a:gd name="T72" fmla="*/ 383 w 1047"/>
                <a:gd name="T73" fmla="*/ 0 h 400"/>
                <a:gd name="T74" fmla="*/ 342 w 1047"/>
                <a:gd name="T75" fmla="*/ 17 h 400"/>
                <a:gd name="T76" fmla="*/ 292 w 1047"/>
                <a:gd name="T77" fmla="*/ 31 h 400"/>
                <a:gd name="T78" fmla="*/ 227 w 1047"/>
                <a:gd name="T79" fmla="*/ 31 h 400"/>
                <a:gd name="T80" fmla="*/ 206 w 1047"/>
                <a:gd name="T81" fmla="*/ 36 h 400"/>
                <a:gd name="T82" fmla="*/ 199 w 1047"/>
                <a:gd name="T83" fmla="*/ 20 h 400"/>
                <a:gd name="T84" fmla="*/ 181 w 1047"/>
                <a:gd name="T85" fmla="*/ 36 h 400"/>
                <a:gd name="T86" fmla="*/ 147 w 1047"/>
                <a:gd name="T87" fmla="*/ 31 h 400"/>
                <a:gd name="T88" fmla="*/ 108 w 1047"/>
                <a:gd name="T89" fmla="*/ 17 h 400"/>
                <a:gd name="T90" fmla="*/ 90 w 1047"/>
                <a:gd name="T91" fmla="*/ 12 h 400"/>
                <a:gd name="T92" fmla="*/ 56 w 1047"/>
                <a:gd name="T93" fmla="*/ 17 h 4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47" h="400">
                  <a:moveTo>
                    <a:pt x="78" y="23"/>
                  </a:moveTo>
                  <a:lnTo>
                    <a:pt x="81" y="44"/>
                  </a:lnTo>
                  <a:lnTo>
                    <a:pt x="50" y="73"/>
                  </a:lnTo>
                  <a:lnTo>
                    <a:pt x="23" y="112"/>
                  </a:lnTo>
                  <a:lnTo>
                    <a:pt x="0" y="175"/>
                  </a:lnTo>
                  <a:lnTo>
                    <a:pt x="33" y="222"/>
                  </a:lnTo>
                  <a:lnTo>
                    <a:pt x="45" y="249"/>
                  </a:lnTo>
                  <a:lnTo>
                    <a:pt x="45" y="270"/>
                  </a:lnTo>
                  <a:lnTo>
                    <a:pt x="38" y="308"/>
                  </a:lnTo>
                  <a:lnTo>
                    <a:pt x="30" y="331"/>
                  </a:lnTo>
                  <a:lnTo>
                    <a:pt x="40" y="362"/>
                  </a:lnTo>
                  <a:lnTo>
                    <a:pt x="59" y="400"/>
                  </a:lnTo>
                  <a:lnTo>
                    <a:pt x="88" y="391"/>
                  </a:lnTo>
                  <a:lnTo>
                    <a:pt x="205" y="394"/>
                  </a:lnTo>
                  <a:lnTo>
                    <a:pt x="244" y="377"/>
                  </a:lnTo>
                  <a:lnTo>
                    <a:pt x="276" y="329"/>
                  </a:lnTo>
                  <a:lnTo>
                    <a:pt x="324" y="358"/>
                  </a:lnTo>
                  <a:lnTo>
                    <a:pt x="383" y="322"/>
                  </a:lnTo>
                  <a:lnTo>
                    <a:pt x="415" y="337"/>
                  </a:lnTo>
                  <a:lnTo>
                    <a:pt x="459" y="367"/>
                  </a:lnTo>
                  <a:lnTo>
                    <a:pt x="493" y="377"/>
                  </a:lnTo>
                  <a:lnTo>
                    <a:pt x="572" y="326"/>
                  </a:lnTo>
                  <a:lnTo>
                    <a:pt x="655" y="353"/>
                  </a:lnTo>
                  <a:lnTo>
                    <a:pt x="718" y="326"/>
                  </a:lnTo>
                  <a:lnTo>
                    <a:pt x="757" y="338"/>
                  </a:lnTo>
                  <a:lnTo>
                    <a:pt x="827" y="269"/>
                  </a:lnTo>
                  <a:lnTo>
                    <a:pt x="874" y="271"/>
                  </a:lnTo>
                  <a:lnTo>
                    <a:pt x="920" y="254"/>
                  </a:lnTo>
                  <a:lnTo>
                    <a:pt x="984" y="256"/>
                  </a:lnTo>
                  <a:lnTo>
                    <a:pt x="1014" y="221"/>
                  </a:lnTo>
                  <a:lnTo>
                    <a:pt x="1031" y="206"/>
                  </a:lnTo>
                  <a:lnTo>
                    <a:pt x="1047" y="172"/>
                  </a:lnTo>
                  <a:lnTo>
                    <a:pt x="1034" y="141"/>
                  </a:lnTo>
                  <a:lnTo>
                    <a:pt x="876" y="105"/>
                  </a:lnTo>
                  <a:lnTo>
                    <a:pt x="729" y="63"/>
                  </a:lnTo>
                  <a:lnTo>
                    <a:pt x="699" y="71"/>
                  </a:lnTo>
                  <a:lnTo>
                    <a:pt x="534" y="0"/>
                  </a:lnTo>
                  <a:lnTo>
                    <a:pt x="475" y="23"/>
                  </a:lnTo>
                  <a:lnTo>
                    <a:pt x="406" y="44"/>
                  </a:lnTo>
                  <a:lnTo>
                    <a:pt x="315" y="44"/>
                  </a:lnTo>
                  <a:lnTo>
                    <a:pt x="287" y="50"/>
                  </a:lnTo>
                  <a:lnTo>
                    <a:pt x="277" y="28"/>
                  </a:lnTo>
                  <a:lnTo>
                    <a:pt x="252" y="50"/>
                  </a:lnTo>
                  <a:lnTo>
                    <a:pt x="204" y="44"/>
                  </a:lnTo>
                  <a:lnTo>
                    <a:pt x="150" y="23"/>
                  </a:lnTo>
                  <a:lnTo>
                    <a:pt x="125" y="16"/>
                  </a:lnTo>
                  <a:lnTo>
                    <a:pt x="78" y="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5" name="Freeform 17"/>
            <p:cNvSpPr>
              <a:spLocks/>
            </p:cNvSpPr>
            <p:nvPr/>
          </p:nvSpPr>
          <p:spPr bwMode="auto">
            <a:xfrm>
              <a:off x="884" y="313"/>
              <a:ext cx="416" cy="673"/>
            </a:xfrm>
            <a:custGeom>
              <a:avLst/>
              <a:gdLst>
                <a:gd name="T0" fmla="*/ 522 w 368"/>
                <a:gd name="T1" fmla="*/ 132 h 595"/>
                <a:gd name="T2" fmla="*/ 531 w 368"/>
                <a:gd name="T3" fmla="*/ 164 h 595"/>
                <a:gd name="T4" fmla="*/ 511 w 368"/>
                <a:gd name="T5" fmla="*/ 184 h 595"/>
                <a:gd name="T6" fmla="*/ 491 w 368"/>
                <a:gd name="T7" fmla="*/ 202 h 595"/>
                <a:gd name="T8" fmla="*/ 463 w 368"/>
                <a:gd name="T9" fmla="*/ 243 h 595"/>
                <a:gd name="T10" fmla="*/ 443 w 368"/>
                <a:gd name="T11" fmla="*/ 304 h 595"/>
                <a:gd name="T12" fmla="*/ 439 w 368"/>
                <a:gd name="T13" fmla="*/ 316 h 595"/>
                <a:gd name="T14" fmla="*/ 487 w 368"/>
                <a:gd name="T15" fmla="*/ 399 h 595"/>
                <a:gd name="T16" fmla="*/ 491 w 368"/>
                <a:gd name="T17" fmla="*/ 431 h 595"/>
                <a:gd name="T18" fmla="*/ 479 w 368"/>
                <a:gd name="T19" fmla="*/ 467 h 595"/>
                <a:gd name="T20" fmla="*/ 474 w 368"/>
                <a:gd name="T21" fmla="*/ 489 h 595"/>
                <a:gd name="T22" fmla="*/ 479 w 368"/>
                <a:gd name="T23" fmla="*/ 530 h 595"/>
                <a:gd name="T24" fmla="*/ 506 w 368"/>
                <a:gd name="T25" fmla="*/ 581 h 595"/>
                <a:gd name="T26" fmla="*/ 522 w 368"/>
                <a:gd name="T27" fmla="*/ 603 h 595"/>
                <a:gd name="T28" fmla="*/ 511 w 368"/>
                <a:gd name="T29" fmla="*/ 633 h 595"/>
                <a:gd name="T30" fmla="*/ 448 w 368"/>
                <a:gd name="T31" fmla="*/ 705 h 595"/>
                <a:gd name="T32" fmla="*/ 433 w 368"/>
                <a:gd name="T33" fmla="*/ 773 h 595"/>
                <a:gd name="T34" fmla="*/ 443 w 368"/>
                <a:gd name="T35" fmla="*/ 817 h 595"/>
                <a:gd name="T36" fmla="*/ 425 w 368"/>
                <a:gd name="T37" fmla="*/ 817 h 595"/>
                <a:gd name="T38" fmla="*/ 409 w 368"/>
                <a:gd name="T39" fmla="*/ 818 h 595"/>
                <a:gd name="T40" fmla="*/ 369 w 368"/>
                <a:gd name="T41" fmla="*/ 842 h 595"/>
                <a:gd name="T42" fmla="*/ 321 w 368"/>
                <a:gd name="T43" fmla="*/ 852 h 595"/>
                <a:gd name="T44" fmla="*/ 218 w 368"/>
                <a:gd name="T45" fmla="*/ 861 h 595"/>
                <a:gd name="T46" fmla="*/ 155 w 368"/>
                <a:gd name="T47" fmla="*/ 839 h 595"/>
                <a:gd name="T48" fmla="*/ 90 w 368"/>
                <a:gd name="T49" fmla="*/ 829 h 595"/>
                <a:gd name="T50" fmla="*/ 18 w 368"/>
                <a:gd name="T51" fmla="*/ 799 h 595"/>
                <a:gd name="T52" fmla="*/ 0 w 368"/>
                <a:gd name="T53" fmla="*/ 740 h 595"/>
                <a:gd name="T54" fmla="*/ 26 w 368"/>
                <a:gd name="T55" fmla="*/ 721 h 595"/>
                <a:gd name="T56" fmla="*/ 23 w 368"/>
                <a:gd name="T57" fmla="*/ 682 h 595"/>
                <a:gd name="T58" fmla="*/ 3 w 368"/>
                <a:gd name="T59" fmla="*/ 612 h 595"/>
                <a:gd name="T60" fmla="*/ 21 w 368"/>
                <a:gd name="T61" fmla="*/ 586 h 595"/>
                <a:gd name="T62" fmla="*/ 16 w 368"/>
                <a:gd name="T63" fmla="*/ 439 h 595"/>
                <a:gd name="T64" fmla="*/ 27 w 368"/>
                <a:gd name="T65" fmla="*/ 364 h 595"/>
                <a:gd name="T66" fmla="*/ 75 w 368"/>
                <a:gd name="T67" fmla="*/ 331 h 595"/>
                <a:gd name="T68" fmla="*/ 87 w 368"/>
                <a:gd name="T69" fmla="*/ 235 h 595"/>
                <a:gd name="T70" fmla="*/ 154 w 368"/>
                <a:gd name="T71" fmla="*/ 0 h 595"/>
                <a:gd name="T72" fmla="*/ 185 w 368"/>
                <a:gd name="T73" fmla="*/ 0 h 595"/>
                <a:gd name="T74" fmla="*/ 197 w 368"/>
                <a:gd name="T75" fmla="*/ 20 h 595"/>
                <a:gd name="T76" fmla="*/ 244 w 368"/>
                <a:gd name="T77" fmla="*/ 20 h 595"/>
                <a:gd name="T78" fmla="*/ 297 w 368"/>
                <a:gd name="T79" fmla="*/ 36 h 595"/>
                <a:gd name="T80" fmla="*/ 329 w 368"/>
                <a:gd name="T81" fmla="*/ 67 h 595"/>
                <a:gd name="T82" fmla="*/ 343 w 368"/>
                <a:gd name="T83" fmla="*/ 109 h 595"/>
                <a:gd name="T84" fmla="*/ 359 w 368"/>
                <a:gd name="T85" fmla="*/ 121 h 595"/>
                <a:gd name="T86" fmla="*/ 396 w 368"/>
                <a:gd name="T87" fmla="*/ 109 h 595"/>
                <a:gd name="T88" fmla="*/ 428 w 368"/>
                <a:gd name="T89" fmla="*/ 126 h 595"/>
                <a:gd name="T90" fmla="*/ 469 w 368"/>
                <a:gd name="T91" fmla="*/ 140 h 595"/>
                <a:gd name="T92" fmla="*/ 522 w 368"/>
                <a:gd name="T93" fmla="*/ 132 h 5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8" h="595">
                  <a:moveTo>
                    <a:pt x="362" y="91"/>
                  </a:moveTo>
                  <a:lnTo>
                    <a:pt x="368" y="113"/>
                  </a:lnTo>
                  <a:lnTo>
                    <a:pt x="354" y="127"/>
                  </a:lnTo>
                  <a:lnTo>
                    <a:pt x="340" y="140"/>
                  </a:lnTo>
                  <a:lnTo>
                    <a:pt x="321" y="168"/>
                  </a:lnTo>
                  <a:lnTo>
                    <a:pt x="307" y="210"/>
                  </a:lnTo>
                  <a:lnTo>
                    <a:pt x="303" y="218"/>
                  </a:lnTo>
                  <a:lnTo>
                    <a:pt x="337" y="276"/>
                  </a:lnTo>
                  <a:lnTo>
                    <a:pt x="340" y="298"/>
                  </a:lnTo>
                  <a:lnTo>
                    <a:pt x="332" y="323"/>
                  </a:lnTo>
                  <a:lnTo>
                    <a:pt x="328" y="338"/>
                  </a:lnTo>
                  <a:lnTo>
                    <a:pt x="332" y="367"/>
                  </a:lnTo>
                  <a:lnTo>
                    <a:pt x="350" y="401"/>
                  </a:lnTo>
                  <a:lnTo>
                    <a:pt x="362" y="416"/>
                  </a:lnTo>
                  <a:lnTo>
                    <a:pt x="354" y="438"/>
                  </a:lnTo>
                  <a:lnTo>
                    <a:pt x="310" y="487"/>
                  </a:lnTo>
                  <a:lnTo>
                    <a:pt x="300" y="534"/>
                  </a:lnTo>
                  <a:lnTo>
                    <a:pt x="307" y="564"/>
                  </a:lnTo>
                  <a:lnTo>
                    <a:pt x="295" y="564"/>
                  </a:lnTo>
                  <a:lnTo>
                    <a:pt x="283" y="565"/>
                  </a:lnTo>
                  <a:lnTo>
                    <a:pt x="255" y="582"/>
                  </a:lnTo>
                  <a:lnTo>
                    <a:pt x="222" y="589"/>
                  </a:lnTo>
                  <a:lnTo>
                    <a:pt x="151" y="595"/>
                  </a:lnTo>
                  <a:lnTo>
                    <a:pt x="107" y="580"/>
                  </a:lnTo>
                  <a:lnTo>
                    <a:pt x="63" y="573"/>
                  </a:lnTo>
                  <a:lnTo>
                    <a:pt x="12" y="552"/>
                  </a:lnTo>
                  <a:lnTo>
                    <a:pt x="0" y="511"/>
                  </a:lnTo>
                  <a:lnTo>
                    <a:pt x="18" y="498"/>
                  </a:lnTo>
                  <a:lnTo>
                    <a:pt x="16" y="471"/>
                  </a:lnTo>
                  <a:lnTo>
                    <a:pt x="3" y="423"/>
                  </a:lnTo>
                  <a:lnTo>
                    <a:pt x="15" y="405"/>
                  </a:lnTo>
                  <a:lnTo>
                    <a:pt x="11" y="303"/>
                  </a:lnTo>
                  <a:lnTo>
                    <a:pt x="19" y="252"/>
                  </a:lnTo>
                  <a:lnTo>
                    <a:pt x="51" y="229"/>
                  </a:lnTo>
                  <a:lnTo>
                    <a:pt x="60" y="163"/>
                  </a:lnTo>
                  <a:lnTo>
                    <a:pt x="106" y="0"/>
                  </a:lnTo>
                  <a:lnTo>
                    <a:pt x="128" y="0"/>
                  </a:lnTo>
                  <a:lnTo>
                    <a:pt x="136" y="14"/>
                  </a:lnTo>
                  <a:lnTo>
                    <a:pt x="169" y="14"/>
                  </a:lnTo>
                  <a:lnTo>
                    <a:pt x="206" y="25"/>
                  </a:lnTo>
                  <a:lnTo>
                    <a:pt x="227" y="46"/>
                  </a:lnTo>
                  <a:lnTo>
                    <a:pt x="237" y="75"/>
                  </a:lnTo>
                  <a:lnTo>
                    <a:pt x="249" y="84"/>
                  </a:lnTo>
                  <a:lnTo>
                    <a:pt x="274" y="75"/>
                  </a:lnTo>
                  <a:lnTo>
                    <a:pt x="296" y="87"/>
                  </a:lnTo>
                  <a:lnTo>
                    <a:pt x="325" y="97"/>
                  </a:lnTo>
                  <a:lnTo>
                    <a:pt x="362" y="9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6" name="Freeform 18"/>
            <p:cNvSpPr>
              <a:spLocks/>
            </p:cNvSpPr>
            <p:nvPr/>
          </p:nvSpPr>
          <p:spPr bwMode="auto">
            <a:xfrm>
              <a:off x="2933" y="2816"/>
              <a:ext cx="658" cy="674"/>
            </a:xfrm>
            <a:custGeom>
              <a:avLst/>
              <a:gdLst>
                <a:gd name="T0" fmla="*/ 375 w 581"/>
                <a:gd name="T1" fmla="*/ 862 h 596"/>
                <a:gd name="T2" fmla="*/ 407 w 581"/>
                <a:gd name="T3" fmla="*/ 830 h 596"/>
                <a:gd name="T4" fmla="*/ 443 w 581"/>
                <a:gd name="T5" fmla="*/ 818 h 596"/>
                <a:gd name="T6" fmla="*/ 470 w 581"/>
                <a:gd name="T7" fmla="*/ 818 h 596"/>
                <a:gd name="T8" fmla="*/ 470 w 581"/>
                <a:gd name="T9" fmla="*/ 768 h 596"/>
                <a:gd name="T10" fmla="*/ 496 w 581"/>
                <a:gd name="T11" fmla="*/ 740 h 596"/>
                <a:gd name="T12" fmla="*/ 546 w 581"/>
                <a:gd name="T13" fmla="*/ 732 h 596"/>
                <a:gd name="T14" fmla="*/ 660 w 581"/>
                <a:gd name="T15" fmla="*/ 726 h 596"/>
                <a:gd name="T16" fmla="*/ 716 w 581"/>
                <a:gd name="T17" fmla="*/ 732 h 596"/>
                <a:gd name="T18" fmla="*/ 763 w 581"/>
                <a:gd name="T19" fmla="*/ 709 h 596"/>
                <a:gd name="T20" fmla="*/ 793 w 581"/>
                <a:gd name="T21" fmla="*/ 709 h 596"/>
                <a:gd name="T22" fmla="*/ 819 w 581"/>
                <a:gd name="T23" fmla="*/ 695 h 596"/>
                <a:gd name="T24" fmla="*/ 844 w 581"/>
                <a:gd name="T25" fmla="*/ 677 h 596"/>
                <a:gd name="T26" fmla="*/ 824 w 581"/>
                <a:gd name="T27" fmla="*/ 637 h 596"/>
                <a:gd name="T28" fmla="*/ 807 w 581"/>
                <a:gd name="T29" fmla="*/ 654 h 596"/>
                <a:gd name="T30" fmla="*/ 789 w 581"/>
                <a:gd name="T31" fmla="*/ 647 h 596"/>
                <a:gd name="T32" fmla="*/ 763 w 581"/>
                <a:gd name="T33" fmla="*/ 637 h 596"/>
                <a:gd name="T34" fmla="*/ 776 w 581"/>
                <a:gd name="T35" fmla="*/ 578 h 596"/>
                <a:gd name="T36" fmla="*/ 793 w 581"/>
                <a:gd name="T37" fmla="*/ 563 h 596"/>
                <a:gd name="T38" fmla="*/ 791 w 581"/>
                <a:gd name="T39" fmla="*/ 537 h 596"/>
                <a:gd name="T40" fmla="*/ 746 w 581"/>
                <a:gd name="T41" fmla="*/ 482 h 596"/>
                <a:gd name="T42" fmla="*/ 710 w 581"/>
                <a:gd name="T43" fmla="*/ 440 h 596"/>
                <a:gd name="T44" fmla="*/ 667 w 581"/>
                <a:gd name="T45" fmla="*/ 412 h 596"/>
                <a:gd name="T46" fmla="*/ 667 w 581"/>
                <a:gd name="T47" fmla="*/ 378 h 596"/>
                <a:gd name="T48" fmla="*/ 676 w 581"/>
                <a:gd name="T49" fmla="*/ 332 h 596"/>
                <a:gd name="T50" fmla="*/ 686 w 581"/>
                <a:gd name="T51" fmla="*/ 276 h 596"/>
                <a:gd name="T52" fmla="*/ 658 w 581"/>
                <a:gd name="T53" fmla="*/ 242 h 596"/>
                <a:gd name="T54" fmla="*/ 669 w 581"/>
                <a:gd name="T55" fmla="*/ 157 h 596"/>
                <a:gd name="T56" fmla="*/ 655 w 581"/>
                <a:gd name="T57" fmla="*/ 42 h 596"/>
                <a:gd name="T58" fmla="*/ 592 w 581"/>
                <a:gd name="T59" fmla="*/ 0 h 596"/>
                <a:gd name="T60" fmla="*/ 529 w 581"/>
                <a:gd name="T61" fmla="*/ 36 h 596"/>
                <a:gd name="T62" fmla="*/ 496 w 581"/>
                <a:gd name="T63" fmla="*/ 7 h 596"/>
                <a:gd name="T64" fmla="*/ 473 w 581"/>
                <a:gd name="T65" fmla="*/ 26 h 596"/>
                <a:gd name="T66" fmla="*/ 486 w 581"/>
                <a:gd name="T67" fmla="*/ 58 h 596"/>
                <a:gd name="T68" fmla="*/ 458 w 581"/>
                <a:gd name="T69" fmla="*/ 133 h 596"/>
                <a:gd name="T70" fmla="*/ 419 w 581"/>
                <a:gd name="T71" fmla="*/ 180 h 596"/>
                <a:gd name="T72" fmla="*/ 426 w 581"/>
                <a:gd name="T73" fmla="*/ 214 h 596"/>
                <a:gd name="T74" fmla="*/ 348 w 581"/>
                <a:gd name="T75" fmla="*/ 258 h 596"/>
                <a:gd name="T76" fmla="*/ 325 w 581"/>
                <a:gd name="T77" fmla="*/ 222 h 596"/>
                <a:gd name="T78" fmla="*/ 255 w 581"/>
                <a:gd name="T79" fmla="*/ 232 h 596"/>
                <a:gd name="T80" fmla="*/ 254 w 581"/>
                <a:gd name="T81" fmla="*/ 276 h 596"/>
                <a:gd name="T82" fmla="*/ 197 w 581"/>
                <a:gd name="T83" fmla="*/ 276 h 596"/>
                <a:gd name="T84" fmla="*/ 155 w 581"/>
                <a:gd name="T85" fmla="*/ 323 h 596"/>
                <a:gd name="T86" fmla="*/ 101 w 581"/>
                <a:gd name="T87" fmla="*/ 353 h 596"/>
                <a:gd name="T88" fmla="*/ 74 w 581"/>
                <a:gd name="T89" fmla="*/ 372 h 596"/>
                <a:gd name="T90" fmla="*/ 0 w 581"/>
                <a:gd name="T91" fmla="*/ 453 h 596"/>
                <a:gd name="T92" fmla="*/ 45 w 581"/>
                <a:gd name="T93" fmla="*/ 472 h 596"/>
                <a:gd name="T94" fmla="*/ 101 w 581"/>
                <a:gd name="T95" fmla="*/ 551 h 596"/>
                <a:gd name="T96" fmla="*/ 157 w 581"/>
                <a:gd name="T97" fmla="*/ 559 h 596"/>
                <a:gd name="T98" fmla="*/ 183 w 581"/>
                <a:gd name="T99" fmla="*/ 593 h 596"/>
                <a:gd name="T100" fmla="*/ 173 w 581"/>
                <a:gd name="T101" fmla="*/ 628 h 596"/>
                <a:gd name="T102" fmla="*/ 177 w 581"/>
                <a:gd name="T103" fmla="*/ 664 h 596"/>
                <a:gd name="T104" fmla="*/ 215 w 581"/>
                <a:gd name="T105" fmla="*/ 700 h 596"/>
                <a:gd name="T106" fmla="*/ 287 w 581"/>
                <a:gd name="T107" fmla="*/ 804 h 596"/>
                <a:gd name="T108" fmla="*/ 330 w 581"/>
                <a:gd name="T109" fmla="*/ 810 h 596"/>
                <a:gd name="T110" fmla="*/ 375 w 581"/>
                <a:gd name="T111" fmla="*/ 862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1" h="596">
                  <a:moveTo>
                    <a:pt x="258" y="596"/>
                  </a:moveTo>
                  <a:lnTo>
                    <a:pt x="280" y="574"/>
                  </a:lnTo>
                  <a:lnTo>
                    <a:pt x="305" y="565"/>
                  </a:lnTo>
                  <a:lnTo>
                    <a:pt x="323" y="565"/>
                  </a:lnTo>
                  <a:lnTo>
                    <a:pt x="323" y="531"/>
                  </a:lnTo>
                  <a:lnTo>
                    <a:pt x="342" y="511"/>
                  </a:lnTo>
                  <a:lnTo>
                    <a:pt x="376" y="506"/>
                  </a:lnTo>
                  <a:lnTo>
                    <a:pt x="455" y="502"/>
                  </a:lnTo>
                  <a:lnTo>
                    <a:pt x="493" y="506"/>
                  </a:lnTo>
                  <a:lnTo>
                    <a:pt x="525" y="490"/>
                  </a:lnTo>
                  <a:lnTo>
                    <a:pt x="546" y="490"/>
                  </a:lnTo>
                  <a:lnTo>
                    <a:pt x="563" y="481"/>
                  </a:lnTo>
                  <a:lnTo>
                    <a:pt x="581" y="469"/>
                  </a:lnTo>
                  <a:lnTo>
                    <a:pt x="568" y="440"/>
                  </a:lnTo>
                  <a:lnTo>
                    <a:pt x="556" y="452"/>
                  </a:lnTo>
                  <a:lnTo>
                    <a:pt x="543" y="447"/>
                  </a:lnTo>
                  <a:lnTo>
                    <a:pt x="525" y="440"/>
                  </a:lnTo>
                  <a:lnTo>
                    <a:pt x="534" y="400"/>
                  </a:lnTo>
                  <a:lnTo>
                    <a:pt x="546" y="389"/>
                  </a:lnTo>
                  <a:lnTo>
                    <a:pt x="544" y="371"/>
                  </a:lnTo>
                  <a:lnTo>
                    <a:pt x="514" y="333"/>
                  </a:lnTo>
                  <a:lnTo>
                    <a:pt x="489" y="304"/>
                  </a:lnTo>
                  <a:lnTo>
                    <a:pt x="459" y="285"/>
                  </a:lnTo>
                  <a:lnTo>
                    <a:pt x="459" y="261"/>
                  </a:lnTo>
                  <a:lnTo>
                    <a:pt x="465" y="230"/>
                  </a:lnTo>
                  <a:lnTo>
                    <a:pt x="472" y="191"/>
                  </a:lnTo>
                  <a:lnTo>
                    <a:pt x="453" y="167"/>
                  </a:lnTo>
                  <a:lnTo>
                    <a:pt x="461" y="109"/>
                  </a:lnTo>
                  <a:lnTo>
                    <a:pt x="450" y="29"/>
                  </a:lnTo>
                  <a:lnTo>
                    <a:pt x="408" y="0"/>
                  </a:lnTo>
                  <a:lnTo>
                    <a:pt x="364" y="25"/>
                  </a:lnTo>
                  <a:lnTo>
                    <a:pt x="342" y="4"/>
                  </a:lnTo>
                  <a:lnTo>
                    <a:pt x="326" y="18"/>
                  </a:lnTo>
                  <a:lnTo>
                    <a:pt x="335" y="40"/>
                  </a:lnTo>
                  <a:lnTo>
                    <a:pt x="315" y="92"/>
                  </a:lnTo>
                  <a:lnTo>
                    <a:pt x="289" y="125"/>
                  </a:lnTo>
                  <a:lnTo>
                    <a:pt x="293" y="148"/>
                  </a:lnTo>
                  <a:lnTo>
                    <a:pt x="239" y="179"/>
                  </a:lnTo>
                  <a:lnTo>
                    <a:pt x="223" y="153"/>
                  </a:lnTo>
                  <a:lnTo>
                    <a:pt x="176" y="160"/>
                  </a:lnTo>
                  <a:lnTo>
                    <a:pt x="175" y="191"/>
                  </a:lnTo>
                  <a:lnTo>
                    <a:pt x="136" y="191"/>
                  </a:lnTo>
                  <a:lnTo>
                    <a:pt x="107" y="224"/>
                  </a:lnTo>
                  <a:lnTo>
                    <a:pt x="70" y="244"/>
                  </a:lnTo>
                  <a:lnTo>
                    <a:pt x="50" y="257"/>
                  </a:lnTo>
                  <a:lnTo>
                    <a:pt x="0" y="314"/>
                  </a:lnTo>
                  <a:lnTo>
                    <a:pt x="31" y="326"/>
                  </a:lnTo>
                  <a:lnTo>
                    <a:pt x="70" y="381"/>
                  </a:lnTo>
                  <a:lnTo>
                    <a:pt x="109" y="386"/>
                  </a:lnTo>
                  <a:lnTo>
                    <a:pt x="126" y="409"/>
                  </a:lnTo>
                  <a:lnTo>
                    <a:pt x="119" y="434"/>
                  </a:lnTo>
                  <a:lnTo>
                    <a:pt x="122" y="459"/>
                  </a:lnTo>
                  <a:lnTo>
                    <a:pt x="148" y="484"/>
                  </a:lnTo>
                  <a:lnTo>
                    <a:pt x="197" y="556"/>
                  </a:lnTo>
                  <a:lnTo>
                    <a:pt x="227" y="560"/>
                  </a:lnTo>
                  <a:lnTo>
                    <a:pt x="258" y="596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8223" name="Group 19"/>
            <p:cNvGrpSpPr>
              <a:grpSpLocks/>
            </p:cNvGrpSpPr>
            <p:nvPr/>
          </p:nvGrpSpPr>
          <p:grpSpPr bwMode="auto">
            <a:xfrm>
              <a:off x="4279" y="2098"/>
              <a:ext cx="1141" cy="730"/>
              <a:chOff x="2705" y="1989"/>
              <a:chExt cx="688" cy="440"/>
            </a:xfrm>
          </p:grpSpPr>
          <p:sp>
            <p:nvSpPr>
              <p:cNvPr id="4147" name="Freeform 20"/>
              <p:cNvSpPr>
                <a:spLocks/>
              </p:cNvSpPr>
              <p:nvPr/>
            </p:nvSpPr>
            <p:spPr bwMode="auto">
              <a:xfrm>
                <a:off x="2705" y="2294"/>
                <a:ext cx="93" cy="81"/>
              </a:xfrm>
              <a:custGeom>
                <a:avLst/>
                <a:gdLst>
                  <a:gd name="T0" fmla="*/ 78 w 93"/>
                  <a:gd name="T1" fmla="*/ 0 h 81"/>
                  <a:gd name="T2" fmla="*/ 52 w 93"/>
                  <a:gd name="T3" fmla="*/ 0 h 81"/>
                  <a:gd name="T4" fmla="*/ 21 w 93"/>
                  <a:gd name="T5" fmla="*/ 17 h 81"/>
                  <a:gd name="T6" fmla="*/ 21 w 93"/>
                  <a:gd name="T7" fmla="*/ 34 h 81"/>
                  <a:gd name="T8" fmla="*/ 12 w 93"/>
                  <a:gd name="T9" fmla="*/ 37 h 81"/>
                  <a:gd name="T10" fmla="*/ 3 w 93"/>
                  <a:gd name="T11" fmla="*/ 49 h 81"/>
                  <a:gd name="T12" fmla="*/ 0 w 93"/>
                  <a:gd name="T13" fmla="*/ 61 h 81"/>
                  <a:gd name="T14" fmla="*/ 9 w 93"/>
                  <a:gd name="T15" fmla="*/ 63 h 81"/>
                  <a:gd name="T16" fmla="*/ 27 w 93"/>
                  <a:gd name="T17" fmla="*/ 81 h 81"/>
                  <a:gd name="T18" fmla="*/ 38 w 93"/>
                  <a:gd name="T19" fmla="*/ 81 h 81"/>
                  <a:gd name="T20" fmla="*/ 38 w 93"/>
                  <a:gd name="T21" fmla="*/ 71 h 81"/>
                  <a:gd name="T22" fmla="*/ 46 w 93"/>
                  <a:gd name="T23" fmla="*/ 54 h 81"/>
                  <a:gd name="T24" fmla="*/ 58 w 93"/>
                  <a:gd name="T25" fmla="*/ 57 h 81"/>
                  <a:gd name="T26" fmla="*/ 66 w 93"/>
                  <a:gd name="T27" fmla="*/ 45 h 81"/>
                  <a:gd name="T28" fmla="*/ 90 w 93"/>
                  <a:gd name="T29" fmla="*/ 23 h 81"/>
                  <a:gd name="T30" fmla="*/ 93 w 93"/>
                  <a:gd name="T31" fmla="*/ 17 h 81"/>
                  <a:gd name="T32" fmla="*/ 90 w 93"/>
                  <a:gd name="T33" fmla="*/ 14 h 81"/>
                  <a:gd name="T34" fmla="*/ 78 w 93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3" h="81">
                    <a:moveTo>
                      <a:pt x="78" y="0"/>
                    </a:moveTo>
                    <a:lnTo>
                      <a:pt x="52" y="0"/>
                    </a:lnTo>
                    <a:lnTo>
                      <a:pt x="21" y="17"/>
                    </a:lnTo>
                    <a:lnTo>
                      <a:pt x="21" y="34"/>
                    </a:lnTo>
                    <a:lnTo>
                      <a:pt x="12" y="37"/>
                    </a:lnTo>
                    <a:lnTo>
                      <a:pt x="3" y="49"/>
                    </a:lnTo>
                    <a:lnTo>
                      <a:pt x="0" y="61"/>
                    </a:lnTo>
                    <a:lnTo>
                      <a:pt x="9" y="63"/>
                    </a:lnTo>
                    <a:lnTo>
                      <a:pt x="27" y="81"/>
                    </a:lnTo>
                    <a:lnTo>
                      <a:pt x="38" y="81"/>
                    </a:lnTo>
                    <a:lnTo>
                      <a:pt x="38" y="71"/>
                    </a:lnTo>
                    <a:lnTo>
                      <a:pt x="46" y="54"/>
                    </a:lnTo>
                    <a:lnTo>
                      <a:pt x="58" y="57"/>
                    </a:lnTo>
                    <a:lnTo>
                      <a:pt x="66" y="45"/>
                    </a:lnTo>
                    <a:lnTo>
                      <a:pt x="90" y="23"/>
                    </a:lnTo>
                    <a:lnTo>
                      <a:pt x="93" y="17"/>
                    </a:lnTo>
                    <a:lnTo>
                      <a:pt x="90" y="1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48" name="Freeform 21"/>
              <p:cNvSpPr>
                <a:spLocks/>
              </p:cNvSpPr>
              <p:nvPr/>
            </p:nvSpPr>
            <p:spPr bwMode="auto">
              <a:xfrm>
                <a:off x="2749" y="2386"/>
                <a:ext cx="49" cy="43"/>
              </a:xfrm>
              <a:custGeom>
                <a:avLst/>
                <a:gdLst>
                  <a:gd name="T0" fmla="*/ 8 w 49"/>
                  <a:gd name="T1" fmla="*/ 0 h 43"/>
                  <a:gd name="T2" fmla="*/ 8 w 49"/>
                  <a:gd name="T3" fmla="*/ 9 h 43"/>
                  <a:gd name="T4" fmla="*/ 0 w 49"/>
                  <a:gd name="T5" fmla="*/ 17 h 43"/>
                  <a:gd name="T6" fmla="*/ 0 w 49"/>
                  <a:gd name="T7" fmla="*/ 31 h 43"/>
                  <a:gd name="T8" fmla="*/ 8 w 49"/>
                  <a:gd name="T9" fmla="*/ 43 h 43"/>
                  <a:gd name="T10" fmla="*/ 17 w 49"/>
                  <a:gd name="T11" fmla="*/ 35 h 43"/>
                  <a:gd name="T12" fmla="*/ 22 w 49"/>
                  <a:gd name="T13" fmla="*/ 37 h 43"/>
                  <a:gd name="T14" fmla="*/ 37 w 49"/>
                  <a:gd name="T15" fmla="*/ 43 h 43"/>
                  <a:gd name="T16" fmla="*/ 49 w 49"/>
                  <a:gd name="T17" fmla="*/ 37 h 43"/>
                  <a:gd name="T18" fmla="*/ 46 w 49"/>
                  <a:gd name="T19" fmla="*/ 28 h 43"/>
                  <a:gd name="T20" fmla="*/ 34 w 49"/>
                  <a:gd name="T21" fmla="*/ 17 h 43"/>
                  <a:gd name="T22" fmla="*/ 25 w 49"/>
                  <a:gd name="T23" fmla="*/ 15 h 43"/>
                  <a:gd name="T24" fmla="*/ 17 w 49"/>
                  <a:gd name="T25" fmla="*/ 15 h 43"/>
                  <a:gd name="T26" fmla="*/ 8 w 49"/>
                  <a:gd name="T27" fmla="*/ 0 h 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43">
                    <a:moveTo>
                      <a:pt x="8" y="0"/>
                    </a:moveTo>
                    <a:lnTo>
                      <a:pt x="8" y="9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8" y="43"/>
                    </a:lnTo>
                    <a:lnTo>
                      <a:pt x="17" y="35"/>
                    </a:lnTo>
                    <a:lnTo>
                      <a:pt x="22" y="37"/>
                    </a:lnTo>
                    <a:lnTo>
                      <a:pt x="37" y="43"/>
                    </a:lnTo>
                    <a:lnTo>
                      <a:pt x="49" y="37"/>
                    </a:lnTo>
                    <a:lnTo>
                      <a:pt x="46" y="28"/>
                    </a:lnTo>
                    <a:lnTo>
                      <a:pt x="34" y="17"/>
                    </a:lnTo>
                    <a:lnTo>
                      <a:pt x="25" y="15"/>
                    </a:lnTo>
                    <a:lnTo>
                      <a:pt x="1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49" name="Freeform 22"/>
              <p:cNvSpPr>
                <a:spLocks/>
              </p:cNvSpPr>
              <p:nvPr/>
            </p:nvSpPr>
            <p:spPr bwMode="auto">
              <a:xfrm>
                <a:off x="2942" y="2018"/>
                <a:ext cx="255" cy="207"/>
              </a:xfrm>
              <a:custGeom>
                <a:avLst/>
                <a:gdLst>
                  <a:gd name="T0" fmla="*/ 199 w 255"/>
                  <a:gd name="T1" fmla="*/ 0 h 207"/>
                  <a:gd name="T2" fmla="*/ 179 w 255"/>
                  <a:gd name="T3" fmla="*/ 14 h 207"/>
                  <a:gd name="T4" fmla="*/ 185 w 255"/>
                  <a:gd name="T5" fmla="*/ 20 h 207"/>
                  <a:gd name="T6" fmla="*/ 195 w 255"/>
                  <a:gd name="T7" fmla="*/ 20 h 207"/>
                  <a:gd name="T8" fmla="*/ 190 w 255"/>
                  <a:gd name="T9" fmla="*/ 32 h 207"/>
                  <a:gd name="T10" fmla="*/ 175 w 255"/>
                  <a:gd name="T11" fmla="*/ 45 h 207"/>
                  <a:gd name="T12" fmla="*/ 190 w 255"/>
                  <a:gd name="T13" fmla="*/ 42 h 207"/>
                  <a:gd name="T14" fmla="*/ 196 w 255"/>
                  <a:gd name="T15" fmla="*/ 49 h 207"/>
                  <a:gd name="T16" fmla="*/ 196 w 255"/>
                  <a:gd name="T17" fmla="*/ 53 h 207"/>
                  <a:gd name="T18" fmla="*/ 208 w 255"/>
                  <a:gd name="T19" fmla="*/ 63 h 207"/>
                  <a:gd name="T20" fmla="*/ 220 w 255"/>
                  <a:gd name="T21" fmla="*/ 58 h 207"/>
                  <a:gd name="T22" fmla="*/ 226 w 255"/>
                  <a:gd name="T23" fmla="*/ 42 h 207"/>
                  <a:gd name="T24" fmla="*/ 240 w 255"/>
                  <a:gd name="T25" fmla="*/ 45 h 207"/>
                  <a:gd name="T26" fmla="*/ 250 w 255"/>
                  <a:gd name="T27" fmla="*/ 53 h 207"/>
                  <a:gd name="T28" fmla="*/ 255 w 255"/>
                  <a:gd name="T29" fmla="*/ 63 h 207"/>
                  <a:gd name="T30" fmla="*/ 246 w 255"/>
                  <a:gd name="T31" fmla="*/ 75 h 207"/>
                  <a:gd name="T32" fmla="*/ 235 w 255"/>
                  <a:gd name="T33" fmla="*/ 82 h 207"/>
                  <a:gd name="T34" fmla="*/ 243 w 255"/>
                  <a:gd name="T35" fmla="*/ 95 h 207"/>
                  <a:gd name="T36" fmla="*/ 240 w 255"/>
                  <a:gd name="T37" fmla="*/ 110 h 207"/>
                  <a:gd name="T38" fmla="*/ 238 w 255"/>
                  <a:gd name="T39" fmla="*/ 127 h 207"/>
                  <a:gd name="T40" fmla="*/ 231 w 255"/>
                  <a:gd name="T41" fmla="*/ 144 h 207"/>
                  <a:gd name="T42" fmla="*/ 211 w 255"/>
                  <a:gd name="T43" fmla="*/ 147 h 207"/>
                  <a:gd name="T44" fmla="*/ 216 w 255"/>
                  <a:gd name="T45" fmla="*/ 159 h 207"/>
                  <a:gd name="T46" fmla="*/ 226 w 255"/>
                  <a:gd name="T47" fmla="*/ 172 h 207"/>
                  <a:gd name="T48" fmla="*/ 214 w 255"/>
                  <a:gd name="T49" fmla="*/ 181 h 207"/>
                  <a:gd name="T50" fmla="*/ 208 w 255"/>
                  <a:gd name="T51" fmla="*/ 197 h 207"/>
                  <a:gd name="T52" fmla="*/ 199 w 255"/>
                  <a:gd name="T53" fmla="*/ 201 h 207"/>
                  <a:gd name="T54" fmla="*/ 193 w 255"/>
                  <a:gd name="T55" fmla="*/ 195 h 207"/>
                  <a:gd name="T56" fmla="*/ 185 w 255"/>
                  <a:gd name="T57" fmla="*/ 195 h 207"/>
                  <a:gd name="T58" fmla="*/ 167 w 255"/>
                  <a:gd name="T59" fmla="*/ 207 h 207"/>
                  <a:gd name="T60" fmla="*/ 143 w 255"/>
                  <a:gd name="T61" fmla="*/ 179 h 207"/>
                  <a:gd name="T62" fmla="*/ 124 w 255"/>
                  <a:gd name="T63" fmla="*/ 184 h 207"/>
                  <a:gd name="T64" fmla="*/ 110 w 255"/>
                  <a:gd name="T65" fmla="*/ 170 h 207"/>
                  <a:gd name="T66" fmla="*/ 104 w 255"/>
                  <a:gd name="T67" fmla="*/ 152 h 207"/>
                  <a:gd name="T68" fmla="*/ 104 w 255"/>
                  <a:gd name="T69" fmla="*/ 135 h 207"/>
                  <a:gd name="T70" fmla="*/ 86 w 255"/>
                  <a:gd name="T71" fmla="*/ 130 h 207"/>
                  <a:gd name="T72" fmla="*/ 77 w 255"/>
                  <a:gd name="T73" fmla="*/ 130 h 207"/>
                  <a:gd name="T74" fmla="*/ 72 w 255"/>
                  <a:gd name="T75" fmla="*/ 120 h 207"/>
                  <a:gd name="T76" fmla="*/ 63 w 255"/>
                  <a:gd name="T77" fmla="*/ 130 h 207"/>
                  <a:gd name="T78" fmla="*/ 57 w 255"/>
                  <a:gd name="T79" fmla="*/ 144 h 207"/>
                  <a:gd name="T80" fmla="*/ 44 w 255"/>
                  <a:gd name="T81" fmla="*/ 156 h 207"/>
                  <a:gd name="T82" fmla="*/ 27 w 255"/>
                  <a:gd name="T83" fmla="*/ 135 h 207"/>
                  <a:gd name="T84" fmla="*/ 0 w 255"/>
                  <a:gd name="T85" fmla="*/ 132 h 207"/>
                  <a:gd name="T86" fmla="*/ 6 w 255"/>
                  <a:gd name="T87" fmla="*/ 120 h 207"/>
                  <a:gd name="T88" fmla="*/ 24 w 255"/>
                  <a:gd name="T89" fmla="*/ 110 h 207"/>
                  <a:gd name="T90" fmla="*/ 27 w 255"/>
                  <a:gd name="T91" fmla="*/ 95 h 207"/>
                  <a:gd name="T92" fmla="*/ 47 w 255"/>
                  <a:gd name="T93" fmla="*/ 70 h 207"/>
                  <a:gd name="T94" fmla="*/ 69 w 255"/>
                  <a:gd name="T95" fmla="*/ 67 h 207"/>
                  <a:gd name="T96" fmla="*/ 89 w 255"/>
                  <a:gd name="T97" fmla="*/ 48 h 207"/>
                  <a:gd name="T98" fmla="*/ 96 w 255"/>
                  <a:gd name="T99" fmla="*/ 37 h 207"/>
                  <a:gd name="T100" fmla="*/ 110 w 255"/>
                  <a:gd name="T101" fmla="*/ 22 h 207"/>
                  <a:gd name="T102" fmla="*/ 118 w 255"/>
                  <a:gd name="T103" fmla="*/ 29 h 207"/>
                  <a:gd name="T104" fmla="*/ 138 w 255"/>
                  <a:gd name="T105" fmla="*/ 20 h 207"/>
                  <a:gd name="T106" fmla="*/ 143 w 255"/>
                  <a:gd name="T107" fmla="*/ 5 h 207"/>
                  <a:gd name="T108" fmla="*/ 173 w 255"/>
                  <a:gd name="T109" fmla="*/ 2 h 207"/>
                  <a:gd name="T110" fmla="*/ 199 w 255"/>
                  <a:gd name="T111" fmla="*/ 0 h 2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5" h="207">
                    <a:moveTo>
                      <a:pt x="199" y="0"/>
                    </a:moveTo>
                    <a:lnTo>
                      <a:pt x="179" y="14"/>
                    </a:lnTo>
                    <a:lnTo>
                      <a:pt x="185" y="20"/>
                    </a:lnTo>
                    <a:lnTo>
                      <a:pt x="195" y="20"/>
                    </a:lnTo>
                    <a:lnTo>
                      <a:pt x="190" y="32"/>
                    </a:lnTo>
                    <a:lnTo>
                      <a:pt x="175" y="45"/>
                    </a:lnTo>
                    <a:lnTo>
                      <a:pt x="190" y="42"/>
                    </a:lnTo>
                    <a:lnTo>
                      <a:pt x="196" y="49"/>
                    </a:lnTo>
                    <a:lnTo>
                      <a:pt x="196" y="53"/>
                    </a:lnTo>
                    <a:lnTo>
                      <a:pt x="208" y="63"/>
                    </a:lnTo>
                    <a:lnTo>
                      <a:pt x="220" y="58"/>
                    </a:lnTo>
                    <a:lnTo>
                      <a:pt x="226" y="42"/>
                    </a:lnTo>
                    <a:lnTo>
                      <a:pt x="240" y="45"/>
                    </a:lnTo>
                    <a:lnTo>
                      <a:pt x="250" y="53"/>
                    </a:lnTo>
                    <a:lnTo>
                      <a:pt x="255" y="63"/>
                    </a:lnTo>
                    <a:lnTo>
                      <a:pt x="246" y="75"/>
                    </a:lnTo>
                    <a:lnTo>
                      <a:pt x="235" y="82"/>
                    </a:lnTo>
                    <a:lnTo>
                      <a:pt x="243" y="95"/>
                    </a:lnTo>
                    <a:lnTo>
                      <a:pt x="240" y="110"/>
                    </a:lnTo>
                    <a:lnTo>
                      <a:pt x="238" y="127"/>
                    </a:lnTo>
                    <a:lnTo>
                      <a:pt x="231" y="144"/>
                    </a:lnTo>
                    <a:lnTo>
                      <a:pt x="211" y="147"/>
                    </a:lnTo>
                    <a:lnTo>
                      <a:pt x="216" y="159"/>
                    </a:lnTo>
                    <a:lnTo>
                      <a:pt x="226" y="172"/>
                    </a:lnTo>
                    <a:lnTo>
                      <a:pt x="214" y="181"/>
                    </a:lnTo>
                    <a:lnTo>
                      <a:pt x="208" y="197"/>
                    </a:lnTo>
                    <a:lnTo>
                      <a:pt x="199" y="201"/>
                    </a:lnTo>
                    <a:lnTo>
                      <a:pt x="193" y="195"/>
                    </a:lnTo>
                    <a:lnTo>
                      <a:pt x="185" y="195"/>
                    </a:lnTo>
                    <a:lnTo>
                      <a:pt x="167" y="207"/>
                    </a:lnTo>
                    <a:lnTo>
                      <a:pt x="143" y="179"/>
                    </a:lnTo>
                    <a:lnTo>
                      <a:pt x="124" y="184"/>
                    </a:lnTo>
                    <a:lnTo>
                      <a:pt x="110" y="170"/>
                    </a:lnTo>
                    <a:lnTo>
                      <a:pt x="104" y="152"/>
                    </a:lnTo>
                    <a:lnTo>
                      <a:pt x="104" y="135"/>
                    </a:lnTo>
                    <a:lnTo>
                      <a:pt x="86" y="130"/>
                    </a:lnTo>
                    <a:lnTo>
                      <a:pt x="77" y="130"/>
                    </a:lnTo>
                    <a:lnTo>
                      <a:pt x="72" y="120"/>
                    </a:lnTo>
                    <a:lnTo>
                      <a:pt x="63" y="130"/>
                    </a:lnTo>
                    <a:lnTo>
                      <a:pt x="57" y="144"/>
                    </a:lnTo>
                    <a:lnTo>
                      <a:pt x="44" y="156"/>
                    </a:lnTo>
                    <a:lnTo>
                      <a:pt x="27" y="135"/>
                    </a:lnTo>
                    <a:lnTo>
                      <a:pt x="0" y="132"/>
                    </a:lnTo>
                    <a:lnTo>
                      <a:pt x="6" y="120"/>
                    </a:lnTo>
                    <a:lnTo>
                      <a:pt x="24" y="110"/>
                    </a:lnTo>
                    <a:lnTo>
                      <a:pt x="27" y="95"/>
                    </a:lnTo>
                    <a:lnTo>
                      <a:pt x="47" y="70"/>
                    </a:lnTo>
                    <a:lnTo>
                      <a:pt x="69" y="67"/>
                    </a:lnTo>
                    <a:lnTo>
                      <a:pt x="89" y="48"/>
                    </a:lnTo>
                    <a:lnTo>
                      <a:pt x="96" y="37"/>
                    </a:lnTo>
                    <a:lnTo>
                      <a:pt x="110" y="22"/>
                    </a:lnTo>
                    <a:lnTo>
                      <a:pt x="118" y="29"/>
                    </a:lnTo>
                    <a:lnTo>
                      <a:pt x="138" y="20"/>
                    </a:lnTo>
                    <a:lnTo>
                      <a:pt x="143" y="5"/>
                    </a:lnTo>
                    <a:lnTo>
                      <a:pt x="173" y="2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50" name="Freeform 23"/>
              <p:cNvSpPr>
                <a:spLocks/>
              </p:cNvSpPr>
              <p:nvPr/>
            </p:nvSpPr>
            <p:spPr bwMode="auto">
              <a:xfrm>
                <a:off x="3274" y="1989"/>
                <a:ext cx="119" cy="85"/>
              </a:xfrm>
              <a:custGeom>
                <a:avLst/>
                <a:gdLst>
                  <a:gd name="T0" fmla="*/ 0 w 119"/>
                  <a:gd name="T1" fmla="*/ 5 h 85"/>
                  <a:gd name="T2" fmla="*/ 9 w 119"/>
                  <a:gd name="T3" fmla="*/ 0 h 85"/>
                  <a:gd name="T4" fmla="*/ 35 w 119"/>
                  <a:gd name="T5" fmla="*/ 5 h 85"/>
                  <a:gd name="T6" fmla="*/ 45 w 119"/>
                  <a:gd name="T7" fmla="*/ 8 h 85"/>
                  <a:gd name="T8" fmla="*/ 55 w 119"/>
                  <a:gd name="T9" fmla="*/ 5 h 85"/>
                  <a:gd name="T10" fmla="*/ 69 w 119"/>
                  <a:gd name="T11" fmla="*/ 0 h 85"/>
                  <a:gd name="T12" fmla="*/ 85 w 119"/>
                  <a:gd name="T13" fmla="*/ 2 h 85"/>
                  <a:gd name="T14" fmla="*/ 100 w 119"/>
                  <a:gd name="T15" fmla="*/ 10 h 85"/>
                  <a:gd name="T16" fmla="*/ 110 w 119"/>
                  <a:gd name="T17" fmla="*/ 31 h 85"/>
                  <a:gd name="T18" fmla="*/ 104 w 119"/>
                  <a:gd name="T19" fmla="*/ 43 h 85"/>
                  <a:gd name="T20" fmla="*/ 112 w 119"/>
                  <a:gd name="T21" fmla="*/ 58 h 85"/>
                  <a:gd name="T22" fmla="*/ 119 w 119"/>
                  <a:gd name="T23" fmla="*/ 71 h 85"/>
                  <a:gd name="T24" fmla="*/ 116 w 119"/>
                  <a:gd name="T25" fmla="*/ 85 h 85"/>
                  <a:gd name="T26" fmla="*/ 110 w 119"/>
                  <a:gd name="T27" fmla="*/ 74 h 85"/>
                  <a:gd name="T28" fmla="*/ 91 w 119"/>
                  <a:gd name="T29" fmla="*/ 54 h 85"/>
                  <a:gd name="T30" fmla="*/ 59 w 119"/>
                  <a:gd name="T31" fmla="*/ 43 h 85"/>
                  <a:gd name="T32" fmla="*/ 35 w 119"/>
                  <a:gd name="T33" fmla="*/ 41 h 85"/>
                  <a:gd name="T34" fmla="*/ 18 w 119"/>
                  <a:gd name="T35" fmla="*/ 46 h 85"/>
                  <a:gd name="T36" fmla="*/ 10 w 119"/>
                  <a:gd name="T37" fmla="*/ 38 h 85"/>
                  <a:gd name="T38" fmla="*/ 9 w 119"/>
                  <a:gd name="T39" fmla="*/ 25 h 85"/>
                  <a:gd name="T40" fmla="*/ 0 w 119"/>
                  <a:gd name="T41" fmla="*/ 20 h 85"/>
                  <a:gd name="T42" fmla="*/ 0 w 119"/>
                  <a:gd name="T43" fmla="*/ 5 h 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9" h="85">
                    <a:moveTo>
                      <a:pt x="0" y="5"/>
                    </a:moveTo>
                    <a:lnTo>
                      <a:pt x="9" y="0"/>
                    </a:lnTo>
                    <a:lnTo>
                      <a:pt x="35" y="5"/>
                    </a:lnTo>
                    <a:lnTo>
                      <a:pt x="45" y="8"/>
                    </a:lnTo>
                    <a:lnTo>
                      <a:pt x="55" y="5"/>
                    </a:lnTo>
                    <a:lnTo>
                      <a:pt x="69" y="0"/>
                    </a:lnTo>
                    <a:lnTo>
                      <a:pt x="85" y="2"/>
                    </a:lnTo>
                    <a:lnTo>
                      <a:pt x="100" y="10"/>
                    </a:lnTo>
                    <a:lnTo>
                      <a:pt x="110" y="31"/>
                    </a:lnTo>
                    <a:lnTo>
                      <a:pt x="104" y="43"/>
                    </a:lnTo>
                    <a:lnTo>
                      <a:pt x="112" y="58"/>
                    </a:lnTo>
                    <a:lnTo>
                      <a:pt x="119" y="71"/>
                    </a:lnTo>
                    <a:lnTo>
                      <a:pt x="116" y="85"/>
                    </a:lnTo>
                    <a:lnTo>
                      <a:pt x="110" y="74"/>
                    </a:lnTo>
                    <a:lnTo>
                      <a:pt x="91" y="54"/>
                    </a:lnTo>
                    <a:lnTo>
                      <a:pt x="59" y="43"/>
                    </a:lnTo>
                    <a:lnTo>
                      <a:pt x="35" y="41"/>
                    </a:lnTo>
                    <a:lnTo>
                      <a:pt x="18" y="46"/>
                    </a:lnTo>
                    <a:lnTo>
                      <a:pt x="10" y="38"/>
                    </a:lnTo>
                    <a:lnTo>
                      <a:pt x="9" y="25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51" name="Freeform 24"/>
              <p:cNvSpPr>
                <a:spLocks/>
              </p:cNvSpPr>
              <p:nvPr/>
            </p:nvSpPr>
            <p:spPr bwMode="auto">
              <a:xfrm>
                <a:off x="3078" y="2246"/>
                <a:ext cx="39" cy="30"/>
              </a:xfrm>
              <a:custGeom>
                <a:avLst/>
                <a:gdLst>
                  <a:gd name="T0" fmla="*/ 11 w 39"/>
                  <a:gd name="T1" fmla="*/ 0 h 30"/>
                  <a:gd name="T2" fmla="*/ 0 w 39"/>
                  <a:gd name="T3" fmla="*/ 13 h 30"/>
                  <a:gd name="T4" fmla="*/ 5 w 39"/>
                  <a:gd name="T5" fmla="*/ 25 h 30"/>
                  <a:gd name="T6" fmla="*/ 14 w 39"/>
                  <a:gd name="T7" fmla="*/ 30 h 30"/>
                  <a:gd name="T8" fmla="*/ 27 w 39"/>
                  <a:gd name="T9" fmla="*/ 25 h 30"/>
                  <a:gd name="T10" fmla="*/ 39 w 39"/>
                  <a:gd name="T11" fmla="*/ 18 h 30"/>
                  <a:gd name="T12" fmla="*/ 34 w 39"/>
                  <a:gd name="T13" fmla="*/ 10 h 30"/>
                  <a:gd name="T14" fmla="*/ 11 w 39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30">
                    <a:moveTo>
                      <a:pt x="11" y="0"/>
                    </a:moveTo>
                    <a:lnTo>
                      <a:pt x="0" y="13"/>
                    </a:lnTo>
                    <a:lnTo>
                      <a:pt x="5" y="25"/>
                    </a:lnTo>
                    <a:lnTo>
                      <a:pt x="14" y="30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34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4118" name="Freeform 25"/>
            <p:cNvSpPr>
              <a:spLocks/>
            </p:cNvSpPr>
            <p:nvPr/>
          </p:nvSpPr>
          <p:spPr bwMode="auto">
            <a:xfrm>
              <a:off x="2635" y="909"/>
              <a:ext cx="497" cy="348"/>
            </a:xfrm>
            <a:custGeom>
              <a:avLst/>
              <a:gdLst>
                <a:gd name="T0" fmla="*/ 102 w 440"/>
                <a:gd name="T1" fmla="*/ 0 h 307"/>
                <a:gd name="T2" fmla="*/ 140 w 440"/>
                <a:gd name="T3" fmla="*/ 25 h 307"/>
                <a:gd name="T4" fmla="*/ 181 w 440"/>
                <a:gd name="T5" fmla="*/ 54 h 307"/>
                <a:gd name="T6" fmla="*/ 227 w 440"/>
                <a:gd name="T7" fmla="*/ 97 h 307"/>
                <a:gd name="T8" fmla="*/ 268 w 440"/>
                <a:gd name="T9" fmla="*/ 113 h 307"/>
                <a:gd name="T10" fmla="*/ 331 w 440"/>
                <a:gd name="T11" fmla="*/ 121 h 307"/>
                <a:gd name="T12" fmla="*/ 402 w 440"/>
                <a:gd name="T13" fmla="*/ 181 h 307"/>
                <a:gd name="T14" fmla="*/ 447 w 440"/>
                <a:gd name="T15" fmla="*/ 154 h 307"/>
                <a:gd name="T16" fmla="*/ 509 w 440"/>
                <a:gd name="T17" fmla="*/ 185 h 307"/>
                <a:gd name="T18" fmla="*/ 525 w 440"/>
                <a:gd name="T19" fmla="*/ 221 h 307"/>
                <a:gd name="T20" fmla="*/ 539 w 440"/>
                <a:gd name="T21" fmla="*/ 262 h 307"/>
                <a:gd name="T22" fmla="*/ 613 w 440"/>
                <a:gd name="T23" fmla="*/ 265 h 307"/>
                <a:gd name="T24" fmla="*/ 634 w 440"/>
                <a:gd name="T25" fmla="*/ 295 h 307"/>
                <a:gd name="T26" fmla="*/ 628 w 440"/>
                <a:gd name="T27" fmla="*/ 345 h 307"/>
                <a:gd name="T28" fmla="*/ 581 w 440"/>
                <a:gd name="T29" fmla="*/ 350 h 307"/>
                <a:gd name="T30" fmla="*/ 579 w 440"/>
                <a:gd name="T31" fmla="*/ 416 h 307"/>
                <a:gd name="T32" fmla="*/ 548 w 440"/>
                <a:gd name="T33" fmla="*/ 447 h 307"/>
                <a:gd name="T34" fmla="*/ 509 w 440"/>
                <a:gd name="T35" fmla="*/ 445 h 307"/>
                <a:gd name="T36" fmla="*/ 465 w 440"/>
                <a:gd name="T37" fmla="*/ 426 h 307"/>
                <a:gd name="T38" fmla="*/ 455 w 440"/>
                <a:gd name="T39" fmla="*/ 362 h 307"/>
                <a:gd name="T40" fmla="*/ 453 w 440"/>
                <a:gd name="T41" fmla="*/ 336 h 307"/>
                <a:gd name="T42" fmla="*/ 375 w 440"/>
                <a:gd name="T43" fmla="*/ 326 h 307"/>
                <a:gd name="T44" fmla="*/ 279 w 440"/>
                <a:gd name="T45" fmla="*/ 336 h 307"/>
                <a:gd name="T46" fmla="*/ 259 w 440"/>
                <a:gd name="T47" fmla="*/ 382 h 307"/>
                <a:gd name="T48" fmla="*/ 236 w 440"/>
                <a:gd name="T49" fmla="*/ 415 h 307"/>
                <a:gd name="T50" fmla="*/ 185 w 440"/>
                <a:gd name="T51" fmla="*/ 432 h 307"/>
                <a:gd name="T52" fmla="*/ 167 w 440"/>
                <a:gd name="T53" fmla="*/ 419 h 307"/>
                <a:gd name="T54" fmla="*/ 159 w 440"/>
                <a:gd name="T55" fmla="*/ 362 h 307"/>
                <a:gd name="T56" fmla="*/ 159 w 440"/>
                <a:gd name="T57" fmla="*/ 336 h 307"/>
                <a:gd name="T58" fmla="*/ 140 w 440"/>
                <a:gd name="T59" fmla="*/ 330 h 307"/>
                <a:gd name="T60" fmla="*/ 119 w 440"/>
                <a:gd name="T61" fmla="*/ 350 h 307"/>
                <a:gd name="T62" fmla="*/ 108 w 440"/>
                <a:gd name="T63" fmla="*/ 410 h 307"/>
                <a:gd name="T64" fmla="*/ 69 w 440"/>
                <a:gd name="T65" fmla="*/ 430 h 307"/>
                <a:gd name="T66" fmla="*/ 38 w 440"/>
                <a:gd name="T67" fmla="*/ 417 h 307"/>
                <a:gd name="T68" fmla="*/ 34 w 440"/>
                <a:gd name="T69" fmla="*/ 349 h 307"/>
                <a:gd name="T70" fmla="*/ 41 w 440"/>
                <a:gd name="T71" fmla="*/ 312 h 307"/>
                <a:gd name="T72" fmla="*/ 23 w 440"/>
                <a:gd name="T73" fmla="*/ 281 h 307"/>
                <a:gd name="T74" fmla="*/ 0 w 440"/>
                <a:gd name="T75" fmla="*/ 244 h 307"/>
                <a:gd name="T76" fmla="*/ 0 w 440"/>
                <a:gd name="T77" fmla="*/ 207 h 307"/>
                <a:gd name="T78" fmla="*/ 41 w 440"/>
                <a:gd name="T79" fmla="*/ 177 h 307"/>
                <a:gd name="T80" fmla="*/ 34 w 440"/>
                <a:gd name="T81" fmla="*/ 121 h 307"/>
                <a:gd name="T82" fmla="*/ 9 w 440"/>
                <a:gd name="T83" fmla="*/ 74 h 307"/>
                <a:gd name="T84" fmla="*/ 16 w 440"/>
                <a:gd name="T85" fmla="*/ 45 h 307"/>
                <a:gd name="T86" fmla="*/ 102 w 440"/>
                <a:gd name="T87" fmla="*/ 0 h 3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40" h="307">
                  <a:moveTo>
                    <a:pt x="71" y="0"/>
                  </a:moveTo>
                  <a:lnTo>
                    <a:pt x="97" y="17"/>
                  </a:lnTo>
                  <a:lnTo>
                    <a:pt x="126" y="37"/>
                  </a:lnTo>
                  <a:lnTo>
                    <a:pt x="158" y="67"/>
                  </a:lnTo>
                  <a:lnTo>
                    <a:pt x="186" y="78"/>
                  </a:lnTo>
                  <a:lnTo>
                    <a:pt x="229" y="83"/>
                  </a:lnTo>
                  <a:lnTo>
                    <a:pt x="279" y="124"/>
                  </a:lnTo>
                  <a:lnTo>
                    <a:pt x="311" y="106"/>
                  </a:lnTo>
                  <a:lnTo>
                    <a:pt x="353" y="127"/>
                  </a:lnTo>
                  <a:lnTo>
                    <a:pt x="365" y="152"/>
                  </a:lnTo>
                  <a:lnTo>
                    <a:pt x="374" y="180"/>
                  </a:lnTo>
                  <a:lnTo>
                    <a:pt x="426" y="182"/>
                  </a:lnTo>
                  <a:lnTo>
                    <a:pt x="440" y="202"/>
                  </a:lnTo>
                  <a:lnTo>
                    <a:pt x="436" y="236"/>
                  </a:lnTo>
                  <a:lnTo>
                    <a:pt x="403" y="241"/>
                  </a:lnTo>
                  <a:lnTo>
                    <a:pt x="402" y="286"/>
                  </a:lnTo>
                  <a:lnTo>
                    <a:pt x="380" y="307"/>
                  </a:lnTo>
                  <a:lnTo>
                    <a:pt x="353" y="306"/>
                  </a:lnTo>
                  <a:lnTo>
                    <a:pt x="323" y="293"/>
                  </a:lnTo>
                  <a:lnTo>
                    <a:pt x="316" y="248"/>
                  </a:lnTo>
                  <a:lnTo>
                    <a:pt x="314" y="230"/>
                  </a:lnTo>
                  <a:lnTo>
                    <a:pt x="260" y="224"/>
                  </a:lnTo>
                  <a:lnTo>
                    <a:pt x="194" y="230"/>
                  </a:lnTo>
                  <a:lnTo>
                    <a:pt x="180" y="262"/>
                  </a:lnTo>
                  <a:lnTo>
                    <a:pt x="164" y="285"/>
                  </a:lnTo>
                  <a:lnTo>
                    <a:pt x="128" y="296"/>
                  </a:lnTo>
                  <a:lnTo>
                    <a:pt x="116" y="288"/>
                  </a:lnTo>
                  <a:lnTo>
                    <a:pt x="111" y="248"/>
                  </a:lnTo>
                  <a:lnTo>
                    <a:pt x="111" y="230"/>
                  </a:lnTo>
                  <a:lnTo>
                    <a:pt x="97" y="227"/>
                  </a:lnTo>
                  <a:lnTo>
                    <a:pt x="82" y="241"/>
                  </a:lnTo>
                  <a:lnTo>
                    <a:pt x="75" y="281"/>
                  </a:lnTo>
                  <a:lnTo>
                    <a:pt x="48" y="295"/>
                  </a:lnTo>
                  <a:lnTo>
                    <a:pt x="27" y="287"/>
                  </a:lnTo>
                  <a:lnTo>
                    <a:pt x="24" y="240"/>
                  </a:lnTo>
                  <a:lnTo>
                    <a:pt x="28" y="214"/>
                  </a:lnTo>
                  <a:lnTo>
                    <a:pt x="16" y="193"/>
                  </a:lnTo>
                  <a:lnTo>
                    <a:pt x="0" y="168"/>
                  </a:lnTo>
                  <a:lnTo>
                    <a:pt x="0" y="142"/>
                  </a:lnTo>
                  <a:lnTo>
                    <a:pt x="28" y="122"/>
                  </a:lnTo>
                  <a:lnTo>
                    <a:pt x="24" y="83"/>
                  </a:lnTo>
                  <a:lnTo>
                    <a:pt x="6" y="50"/>
                  </a:lnTo>
                  <a:lnTo>
                    <a:pt x="11" y="3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19" name="Freeform 26"/>
            <p:cNvSpPr>
              <a:spLocks/>
            </p:cNvSpPr>
            <p:nvPr/>
          </p:nvSpPr>
          <p:spPr bwMode="auto">
            <a:xfrm>
              <a:off x="2071" y="1644"/>
              <a:ext cx="573" cy="598"/>
            </a:xfrm>
            <a:custGeom>
              <a:avLst/>
              <a:gdLst>
                <a:gd name="T0" fmla="*/ 24 w 507"/>
                <a:gd name="T1" fmla="*/ 605 h 528"/>
                <a:gd name="T2" fmla="*/ 0 w 507"/>
                <a:gd name="T3" fmla="*/ 573 h 528"/>
                <a:gd name="T4" fmla="*/ 0 w 507"/>
                <a:gd name="T5" fmla="*/ 557 h 528"/>
                <a:gd name="T6" fmla="*/ 23 w 507"/>
                <a:gd name="T7" fmla="*/ 544 h 528"/>
                <a:gd name="T8" fmla="*/ 51 w 507"/>
                <a:gd name="T9" fmla="*/ 499 h 528"/>
                <a:gd name="T10" fmla="*/ 121 w 507"/>
                <a:gd name="T11" fmla="*/ 441 h 528"/>
                <a:gd name="T12" fmla="*/ 111 w 507"/>
                <a:gd name="T13" fmla="*/ 399 h 528"/>
                <a:gd name="T14" fmla="*/ 212 w 507"/>
                <a:gd name="T15" fmla="*/ 300 h 528"/>
                <a:gd name="T16" fmla="*/ 244 w 507"/>
                <a:gd name="T17" fmla="*/ 251 h 528"/>
                <a:gd name="T18" fmla="*/ 285 w 507"/>
                <a:gd name="T19" fmla="*/ 236 h 528"/>
                <a:gd name="T20" fmla="*/ 287 w 507"/>
                <a:gd name="T21" fmla="*/ 180 h 528"/>
                <a:gd name="T22" fmla="*/ 333 w 507"/>
                <a:gd name="T23" fmla="*/ 147 h 528"/>
                <a:gd name="T24" fmla="*/ 494 w 507"/>
                <a:gd name="T25" fmla="*/ 0 h 528"/>
                <a:gd name="T26" fmla="*/ 511 w 507"/>
                <a:gd name="T27" fmla="*/ 2 h 528"/>
                <a:gd name="T28" fmla="*/ 510 w 507"/>
                <a:gd name="T29" fmla="*/ 21 h 528"/>
                <a:gd name="T30" fmla="*/ 568 w 507"/>
                <a:gd name="T31" fmla="*/ 81 h 528"/>
                <a:gd name="T32" fmla="*/ 554 w 507"/>
                <a:gd name="T33" fmla="*/ 124 h 528"/>
                <a:gd name="T34" fmla="*/ 546 w 507"/>
                <a:gd name="T35" fmla="*/ 164 h 528"/>
                <a:gd name="T36" fmla="*/ 602 w 507"/>
                <a:gd name="T37" fmla="*/ 325 h 528"/>
                <a:gd name="T38" fmla="*/ 600 w 507"/>
                <a:gd name="T39" fmla="*/ 351 h 528"/>
                <a:gd name="T40" fmla="*/ 641 w 507"/>
                <a:gd name="T41" fmla="*/ 363 h 528"/>
                <a:gd name="T42" fmla="*/ 684 w 507"/>
                <a:gd name="T43" fmla="*/ 566 h 528"/>
                <a:gd name="T44" fmla="*/ 732 w 507"/>
                <a:gd name="T45" fmla="*/ 605 h 528"/>
                <a:gd name="T46" fmla="*/ 732 w 507"/>
                <a:gd name="T47" fmla="*/ 640 h 528"/>
                <a:gd name="T48" fmla="*/ 669 w 507"/>
                <a:gd name="T49" fmla="*/ 659 h 528"/>
                <a:gd name="T50" fmla="*/ 596 w 507"/>
                <a:gd name="T51" fmla="*/ 659 h 528"/>
                <a:gd name="T52" fmla="*/ 463 w 507"/>
                <a:gd name="T53" fmla="*/ 763 h 528"/>
                <a:gd name="T54" fmla="*/ 445 w 507"/>
                <a:gd name="T55" fmla="*/ 726 h 528"/>
                <a:gd name="T56" fmla="*/ 477 w 507"/>
                <a:gd name="T57" fmla="*/ 682 h 528"/>
                <a:gd name="T58" fmla="*/ 465 w 507"/>
                <a:gd name="T59" fmla="*/ 644 h 528"/>
                <a:gd name="T60" fmla="*/ 342 w 507"/>
                <a:gd name="T61" fmla="*/ 622 h 528"/>
                <a:gd name="T62" fmla="*/ 214 w 507"/>
                <a:gd name="T63" fmla="*/ 542 h 528"/>
                <a:gd name="T64" fmla="*/ 130 w 507"/>
                <a:gd name="T65" fmla="*/ 583 h 528"/>
                <a:gd name="T66" fmla="*/ 24 w 507"/>
                <a:gd name="T67" fmla="*/ 605 h 5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7" h="528">
                  <a:moveTo>
                    <a:pt x="17" y="418"/>
                  </a:moveTo>
                  <a:lnTo>
                    <a:pt x="0" y="396"/>
                  </a:lnTo>
                  <a:lnTo>
                    <a:pt x="0" y="386"/>
                  </a:lnTo>
                  <a:lnTo>
                    <a:pt x="16" y="376"/>
                  </a:lnTo>
                  <a:lnTo>
                    <a:pt x="35" y="345"/>
                  </a:lnTo>
                  <a:lnTo>
                    <a:pt x="84" y="305"/>
                  </a:lnTo>
                  <a:lnTo>
                    <a:pt x="77" y="276"/>
                  </a:lnTo>
                  <a:lnTo>
                    <a:pt x="147" y="207"/>
                  </a:lnTo>
                  <a:lnTo>
                    <a:pt x="169" y="173"/>
                  </a:lnTo>
                  <a:lnTo>
                    <a:pt x="197" y="164"/>
                  </a:lnTo>
                  <a:lnTo>
                    <a:pt x="199" y="125"/>
                  </a:lnTo>
                  <a:lnTo>
                    <a:pt x="231" y="102"/>
                  </a:lnTo>
                  <a:lnTo>
                    <a:pt x="342" y="0"/>
                  </a:lnTo>
                  <a:lnTo>
                    <a:pt x="354" y="2"/>
                  </a:lnTo>
                  <a:lnTo>
                    <a:pt x="353" y="15"/>
                  </a:lnTo>
                  <a:lnTo>
                    <a:pt x="394" y="57"/>
                  </a:lnTo>
                  <a:lnTo>
                    <a:pt x="384" y="86"/>
                  </a:lnTo>
                  <a:lnTo>
                    <a:pt x="378" y="113"/>
                  </a:lnTo>
                  <a:lnTo>
                    <a:pt x="418" y="225"/>
                  </a:lnTo>
                  <a:lnTo>
                    <a:pt x="416" y="242"/>
                  </a:lnTo>
                  <a:lnTo>
                    <a:pt x="444" y="251"/>
                  </a:lnTo>
                  <a:lnTo>
                    <a:pt x="473" y="392"/>
                  </a:lnTo>
                  <a:lnTo>
                    <a:pt x="507" y="418"/>
                  </a:lnTo>
                  <a:lnTo>
                    <a:pt x="507" y="443"/>
                  </a:lnTo>
                  <a:lnTo>
                    <a:pt x="464" y="456"/>
                  </a:lnTo>
                  <a:lnTo>
                    <a:pt x="412" y="456"/>
                  </a:lnTo>
                  <a:lnTo>
                    <a:pt x="321" y="528"/>
                  </a:lnTo>
                  <a:lnTo>
                    <a:pt x="309" y="502"/>
                  </a:lnTo>
                  <a:lnTo>
                    <a:pt x="330" y="471"/>
                  </a:lnTo>
                  <a:lnTo>
                    <a:pt x="322" y="446"/>
                  </a:lnTo>
                  <a:lnTo>
                    <a:pt x="237" y="430"/>
                  </a:lnTo>
                  <a:lnTo>
                    <a:pt x="148" y="375"/>
                  </a:lnTo>
                  <a:lnTo>
                    <a:pt x="90" y="403"/>
                  </a:lnTo>
                  <a:lnTo>
                    <a:pt x="17" y="4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0" name="Freeform 27"/>
            <p:cNvSpPr>
              <a:spLocks/>
            </p:cNvSpPr>
            <p:nvPr/>
          </p:nvSpPr>
          <p:spPr bwMode="auto">
            <a:xfrm>
              <a:off x="783" y="882"/>
              <a:ext cx="550" cy="385"/>
            </a:xfrm>
            <a:custGeom>
              <a:avLst/>
              <a:gdLst>
                <a:gd name="T0" fmla="*/ 24 w 614"/>
                <a:gd name="T1" fmla="*/ 12 h 430"/>
                <a:gd name="T2" fmla="*/ 50 w 614"/>
                <a:gd name="T3" fmla="*/ 0 h 430"/>
                <a:gd name="T4" fmla="*/ 81 w 614"/>
                <a:gd name="T5" fmla="*/ 4 h 430"/>
                <a:gd name="T6" fmla="*/ 93 w 614"/>
                <a:gd name="T7" fmla="*/ 47 h 430"/>
                <a:gd name="T8" fmla="*/ 136 w 614"/>
                <a:gd name="T9" fmla="*/ 62 h 430"/>
                <a:gd name="T10" fmla="*/ 178 w 614"/>
                <a:gd name="T11" fmla="*/ 70 h 430"/>
                <a:gd name="T12" fmla="*/ 219 w 614"/>
                <a:gd name="T13" fmla="*/ 84 h 430"/>
                <a:gd name="T14" fmla="*/ 284 w 614"/>
                <a:gd name="T15" fmla="*/ 79 h 430"/>
                <a:gd name="T16" fmla="*/ 311 w 614"/>
                <a:gd name="T17" fmla="*/ 73 h 430"/>
                <a:gd name="T18" fmla="*/ 337 w 614"/>
                <a:gd name="T19" fmla="*/ 57 h 430"/>
                <a:gd name="T20" fmla="*/ 360 w 614"/>
                <a:gd name="T21" fmla="*/ 56 h 430"/>
                <a:gd name="T22" fmla="*/ 373 w 614"/>
                <a:gd name="T23" fmla="*/ 66 h 430"/>
                <a:gd name="T24" fmla="*/ 390 w 614"/>
                <a:gd name="T25" fmla="*/ 65 h 430"/>
                <a:gd name="T26" fmla="*/ 403 w 614"/>
                <a:gd name="T27" fmla="*/ 65 h 430"/>
                <a:gd name="T28" fmla="*/ 430 w 614"/>
                <a:gd name="T29" fmla="*/ 96 h 430"/>
                <a:gd name="T30" fmla="*/ 442 w 614"/>
                <a:gd name="T31" fmla="*/ 142 h 430"/>
                <a:gd name="T32" fmla="*/ 438 w 614"/>
                <a:gd name="T33" fmla="*/ 153 h 430"/>
                <a:gd name="T34" fmla="*/ 421 w 614"/>
                <a:gd name="T35" fmla="*/ 153 h 430"/>
                <a:gd name="T36" fmla="*/ 367 w 614"/>
                <a:gd name="T37" fmla="*/ 243 h 430"/>
                <a:gd name="T38" fmla="*/ 345 w 614"/>
                <a:gd name="T39" fmla="*/ 229 h 430"/>
                <a:gd name="T40" fmla="*/ 327 w 614"/>
                <a:gd name="T41" fmla="*/ 229 h 430"/>
                <a:gd name="T42" fmla="*/ 311 w 614"/>
                <a:gd name="T43" fmla="*/ 245 h 430"/>
                <a:gd name="T44" fmla="*/ 296 w 614"/>
                <a:gd name="T45" fmla="*/ 264 h 430"/>
                <a:gd name="T46" fmla="*/ 303 w 614"/>
                <a:gd name="T47" fmla="*/ 279 h 430"/>
                <a:gd name="T48" fmla="*/ 306 w 614"/>
                <a:gd name="T49" fmla="*/ 309 h 430"/>
                <a:gd name="T50" fmla="*/ 272 w 614"/>
                <a:gd name="T51" fmla="*/ 271 h 430"/>
                <a:gd name="T52" fmla="*/ 258 w 614"/>
                <a:gd name="T53" fmla="*/ 279 h 430"/>
                <a:gd name="T54" fmla="*/ 237 w 614"/>
                <a:gd name="T55" fmla="*/ 279 h 430"/>
                <a:gd name="T56" fmla="*/ 219 w 614"/>
                <a:gd name="T57" fmla="*/ 282 h 430"/>
                <a:gd name="T58" fmla="*/ 177 w 614"/>
                <a:gd name="T59" fmla="*/ 271 h 430"/>
                <a:gd name="T60" fmla="*/ 155 w 614"/>
                <a:gd name="T61" fmla="*/ 270 h 430"/>
                <a:gd name="T62" fmla="*/ 122 w 614"/>
                <a:gd name="T63" fmla="*/ 275 h 430"/>
                <a:gd name="T64" fmla="*/ 94 w 614"/>
                <a:gd name="T65" fmla="*/ 261 h 430"/>
                <a:gd name="T66" fmla="*/ 80 w 614"/>
                <a:gd name="T67" fmla="*/ 245 h 430"/>
                <a:gd name="T68" fmla="*/ 70 w 614"/>
                <a:gd name="T69" fmla="*/ 249 h 430"/>
                <a:gd name="T70" fmla="*/ 59 w 614"/>
                <a:gd name="T71" fmla="*/ 261 h 430"/>
                <a:gd name="T72" fmla="*/ 24 w 614"/>
                <a:gd name="T73" fmla="*/ 271 h 430"/>
                <a:gd name="T74" fmla="*/ 0 w 614"/>
                <a:gd name="T75" fmla="*/ 229 h 430"/>
                <a:gd name="T76" fmla="*/ 24 w 614"/>
                <a:gd name="T77" fmla="*/ 177 h 430"/>
                <a:gd name="T78" fmla="*/ 24 w 614"/>
                <a:gd name="T79" fmla="*/ 157 h 430"/>
                <a:gd name="T80" fmla="*/ 18 w 614"/>
                <a:gd name="T81" fmla="*/ 138 h 430"/>
                <a:gd name="T82" fmla="*/ 7 w 614"/>
                <a:gd name="T83" fmla="*/ 119 h 430"/>
                <a:gd name="T84" fmla="*/ 17 w 614"/>
                <a:gd name="T85" fmla="*/ 86 h 430"/>
                <a:gd name="T86" fmla="*/ 12 w 614"/>
                <a:gd name="T87" fmla="*/ 52 h 430"/>
                <a:gd name="T88" fmla="*/ 8 w 614"/>
                <a:gd name="T89" fmla="*/ 31 h 430"/>
                <a:gd name="T90" fmla="*/ 24 w 614"/>
                <a:gd name="T91" fmla="*/ 12 h 4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4" h="430">
                  <a:moveTo>
                    <a:pt x="33" y="16"/>
                  </a:moveTo>
                  <a:lnTo>
                    <a:pt x="69" y="0"/>
                  </a:lnTo>
                  <a:lnTo>
                    <a:pt x="112" y="6"/>
                  </a:lnTo>
                  <a:lnTo>
                    <a:pt x="130" y="66"/>
                  </a:lnTo>
                  <a:lnTo>
                    <a:pt x="190" y="86"/>
                  </a:lnTo>
                  <a:lnTo>
                    <a:pt x="248" y="97"/>
                  </a:lnTo>
                  <a:lnTo>
                    <a:pt x="305" y="117"/>
                  </a:lnTo>
                  <a:lnTo>
                    <a:pt x="395" y="110"/>
                  </a:lnTo>
                  <a:lnTo>
                    <a:pt x="432" y="100"/>
                  </a:lnTo>
                  <a:lnTo>
                    <a:pt x="469" y="79"/>
                  </a:lnTo>
                  <a:lnTo>
                    <a:pt x="501" y="77"/>
                  </a:lnTo>
                  <a:lnTo>
                    <a:pt x="518" y="93"/>
                  </a:lnTo>
                  <a:lnTo>
                    <a:pt x="542" y="90"/>
                  </a:lnTo>
                  <a:lnTo>
                    <a:pt x="560" y="90"/>
                  </a:lnTo>
                  <a:lnTo>
                    <a:pt x="598" y="134"/>
                  </a:lnTo>
                  <a:lnTo>
                    <a:pt x="614" y="199"/>
                  </a:lnTo>
                  <a:lnTo>
                    <a:pt x="609" y="213"/>
                  </a:lnTo>
                  <a:lnTo>
                    <a:pt x="586" y="213"/>
                  </a:lnTo>
                  <a:lnTo>
                    <a:pt x="511" y="338"/>
                  </a:lnTo>
                  <a:lnTo>
                    <a:pt x="480" y="319"/>
                  </a:lnTo>
                  <a:lnTo>
                    <a:pt x="455" y="319"/>
                  </a:lnTo>
                  <a:lnTo>
                    <a:pt x="432" y="342"/>
                  </a:lnTo>
                  <a:lnTo>
                    <a:pt x="412" y="369"/>
                  </a:lnTo>
                  <a:lnTo>
                    <a:pt x="421" y="390"/>
                  </a:lnTo>
                  <a:lnTo>
                    <a:pt x="427" y="430"/>
                  </a:lnTo>
                  <a:lnTo>
                    <a:pt x="379" y="378"/>
                  </a:lnTo>
                  <a:lnTo>
                    <a:pt x="358" y="390"/>
                  </a:lnTo>
                  <a:lnTo>
                    <a:pt x="330" y="390"/>
                  </a:lnTo>
                  <a:lnTo>
                    <a:pt x="306" y="393"/>
                  </a:lnTo>
                  <a:lnTo>
                    <a:pt x="247" y="378"/>
                  </a:lnTo>
                  <a:lnTo>
                    <a:pt x="216" y="375"/>
                  </a:lnTo>
                  <a:lnTo>
                    <a:pt x="170" y="383"/>
                  </a:lnTo>
                  <a:lnTo>
                    <a:pt x="131" y="363"/>
                  </a:lnTo>
                  <a:lnTo>
                    <a:pt x="111" y="342"/>
                  </a:lnTo>
                  <a:lnTo>
                    <a:pt x="97" y="347"/>
                  </a:lnTo>
                  <a:lnTo>
                    <a:pt x="83" y="363"/>
                  </a:lnTo>
                  <a:lnTo>
                    <a:pt x="33" y="378"/>
                  </a:lnTo>
                  <a:lnTo>
                    <a:pt x="0" y="319"/>
                  </a:lnTo>
                  <a:lnTo>
                    <a:pt x="33" y="247"/>
                  </a:lnTo>
                  <a:lnTo>
                    <a:pt x="33" y="219"/>
                  </a:lnTo>
                  <a:lnTo>
                    <a:pt x="25" y="192"/>
                  </a:lnTo>
                  <a:lnTo>
                    <a:pt x="10" y="165"/>
                  </a:lnTo>
                  <a:lnTo>
                    <a:pt x="23" y="120"/>
                  </a:lnTo>
                  <a:lnTo>
                    <a:pt x="16" y="73"/>
                  </a:lnTo>
                  <a:lnTo>
                    <a:pt x="11" y="43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1" name="Freeform 28"/>
            <p:cNvSpPr>
              <a:spLocks/>
            </p:cNvSpPr>
            <p:nvPr/>
          </p:nvSpPr>
          <p:spPr bwMode="auto">
            <a:xfrm>
              <a:off x="524" y="769"/>
              <a:ext cx="382" cy="403"/>
            </a:xfrm>
            <a:custGeom>
              <a:avLst/>
              <a:gdLst>
                <a:gd name="T0" fmla="*/ 462 w 338"/>
                <a:gd name="T1" fmla="*/ 29 h 357"/>
                <a:gd name="T2" fmla="*/ 481 w 338"/>
                <a:gd name="T3" fmla="*/ 90 h 357"/>
                <a:gd name="T4" fmla="*/ 488 w 338"/>
                <a:gd name="T5" fmla="*/ 138 h 357"/>
                <a:gd name="T6" fmla="*/ 461 w 338"/>
                <a:gd name="T7" fmla="*/ 155 h 357"/>
                <a:gd name="T8" fmla="*/ 414 w 338"/>
                <a:gd name="T9" fmla="*/ 144 h 357"/>
                <a:gd name="T10" fmla="*/ 364 w 338"/>
                <a:gd name="T11" fmla="*/ 163 h 357"/>
                <a:gd name="T12" fmla="*/ 345 w 338"/>
                <a:gd name="T13" fmla="*/ 198 h 357"/>
                <a:gd name="T14" fmla="*/ 356 w 338"/>
                <a:gd name="T15" fmla="*/ 277 h 357"/>
                <a:gd name="T16" fmla="*/ 342 w 338"/>
                <a:gd name="T17" fmla="*/ 333 h 357"/>
                <a:gd name="T18" fmla="*/ 331 w 338"/>
                <a:gd name="T19" fmla="*/ 362 h 357"/>
                <a:gd name="T20" fmla="*/ 303 w 338"/>
                <a:gd name="T21" fmla="*/ 377 h 357"/>
                <a:gd name="T22" fmla="*/ 264 w 338"/>
                <a:gd name="T23" fmla="*/ 403 h 357"/>
                <a:gd name="T24" fmla="*/ 192 w 338"/>
                <a:gd name="T25" fmla="*/ 431 h 357"/>
                <a:gd name="T26" fmla="*/ 151 w 338"/>
                <a:gd name="T27" fmla="*/ 436 h 357"/>
                <a:gd name="T28" fmla="*/ 114 w 338"/>
                <a:gd name="T29" fmla="*/ 443 h 357"/>
                <a:gd name="T30" fmla="*/ 96 w 338"/>
                <a:gd name="T31" fmla="*/ 467 h 357"/>
                <a:gd name="T32" fmla="*/ 72 w 338"/>
                <a:gd name="T33" fmla="*/ 489 h 357"/>
                <a:gd name="T34" fmla="*/ 24 w 338"/>
                <a:gd name="T35" fmla="*/ 514 h 357"/>
                <a:gd name="T36" fmla="*/ 32 w 338"/>
                <a:gd name="T37" fmla="*/ 489 h 357"/>
                <a:gd name="T38" fmla="*/ 10 w 338"/>
                <a:gd name="T39" fmla="*/ 478 h 357"/>
                <a:gd name="T40" fmla="*/ 16 w 338"/>
                <a:gd name="T41" fmla="*/ 443 h 357"/>
                <a:gd name="T42" fmla="*/ 10 w 338"/>
                <a:gd name="T43" fmla="*/ 409 h 357"/>
                <a:gd name="T44" fmla="*/ 0 w 338"/>
                <a:gd name="T45" fmla="*/ 383 h 357"/>
                <a:gd name="T46" fmla="*/ 42 w 338"/>
                <a:gd name="T47" fmla="*/ 350 h 357"/>
                <a:gd name="T48" fmla="*/ 96 w 338"/>
                <a:gd name="T49" fmla="*/ 300 h 357"/>
                <a:gd name="T50" fmla="*/ 72 w 338"/>
                <a:gd name="T51" fmla="*/ 290 h 357"/>
                <a:gd name="T52" fmla="*/ 57 w 338"/>
                <a:gd name="T53" fmla="*/ 264 h 357"/>
                <a:gd name="T54" fmla="*/ 78 w 338"/>
                <a:gd name="T55" fmla="*/ 256 h 357"/>
                <a:gd name="T56" fmla="*/ 96 w 338"/>
                <a:gd name="T57" fmla="*/ 237 h 357"/>
                <a:gd name="T58" fmla="*/ 137 w 338"/>
                <a:gd name="T59" fmla="*/ 227 h 357"/>
                <a:gd name="T60" fmla="*/ 156 w 338"/>
                <a:gd name="T61" fmla="*/ 214 h 357"/>
                <a:gd name="T62" fmla="*/ 151 w 338"/>
                <a:gd name="T63" fmla="*/ 189 h 357"/>
                <a:gd name="T64" fmla="*/ 114 w 338"/>
                <a:gd name="T65" fmla="*/ 189 h 357"/>
                <a:gd name="T66" fmla="*/ 96 w 338"/>
                <a:gd name="T67" fmla="*/ 189 h 357"/>
                <a:gd name="T68" fmla="*/ 72 w 338"/>
                <a:gd name="T69" fmla="*/ 177 h 357"/>
                <a:gd name="T70" fmla="*/ 68 w 338"/>
                <a:gd name="T71" fmla="*/ 152 h 357"/>
                <a:gd name="T72" fmla="*/ 68 w 338"/>
                <a:gd name="T73" fmla="*/ 119 h 357"/>
                <a:gd name="T74" fmla="*/ 78 w 338"/>
                <a:gd name="T75" fmla="*/ 93 h 357"/>
                <a:gd name="T76" fmla="*/ 96 w 338"/>
                <a:gd name="T77" fmla="*/ 69 h 357"/>
                <a:gd name="T78" fmla="*/ 127 w 338"/>
                <a:gd name="T79" fmla="*/ 69 h 357"/>
                <a:gd name="T80" fmla="*/ 225 w 338"/>
                <a:gd name="T81" fmla="*/ 38 h 357"/>
                <a:gd name="T82" fmla="*/ 302 w 338"/>
                <a:gd name="T83" fmla="*/ 18 h 357"/>
                <a:gd name="T84" fmla="*/ 389 w 338"/>
                <a:gd name="T85" fmla="*/ 0 h 357"/>
                <a:gd name="T86" fmla="*/ 462 w 338"/>
                <a:gd name="T87" fmla="*/ 29 h 3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8" h="357">
                  <a:moveTo>
                    <a:pt x="320" y="20"/>
                  </a:moveTo>
                  <a:lnTo>
                    <a:pt x="334" y="63"/>
                  </a:lnTo>
                  <a:lnTo>
                    <a:pt x="338" y="96"/>
                  </a:lnTo>
                  <a:lnTo>
                    <a:pt x="319" y="107"/>
                  </a:lnTo>
                  <a:lnTo>
                    <a:pt x="287" y="100"/>
                  </a:lnTo>
                  <a:lnTo>
                    <a:pt x="252" y="113"/>
                  </a:lnTo>
                  <a:lnTo>
                    <a:pt x="239" y="137"/>
                  </a:lnTo>
                  <a:lnTo>
                    <a:pt x="247" y="192"/>
                  </a:lnTo>
                  <a:lnTo>
                    <a:pt x="237" y="231"/>
                  </a:lnTo>
                  <a:lnTo>
                    <a:pt x="229" y="252"/>
                  </a:lnTo>
                  <a:lnTo>
                    <a:pt x="210" y="262"/>
                  </a:lnTo>
                  <a:lnTo>
                    <a:pt x="183" y="280"/>
                  </a:lnTo>
                  <a:lnTo>
                    <a:pt x="133" y="299"/>
                  </a:lnTo>
                  <a:lnTo>
                    <a:pt x="105" y="303"/>
                  </a:lnTo>
                  <a:lnTo>
                    <a:pt x="79" y="307"/>
                  </a:lnTo>
                  <a:lnTo>
                    <a:pt x="66" y="325"/>
                  </a:lnTo>
                  <a:lnTo>
                    <a:pt x="50" y="340"/>
                  </a:lnTo>
                  <a:lnTo>
                    <a:pt x="17" y="357"/>
                  </a:lnTo>
                  <a:lnTo>
                    <a:pt x="22" y="340"/>
                  </a:lnTo>
                  <a:lnTo>
                    <a:pt x="7" y="332"/>
                  </a:lnTo>
                  <a:lnTo>
                    <a:pt x="11" y="307"/>
                  </a:lnTo>
                  <a:lnTo>
                    <a:pt x="7" y="284"/>
                  </a:lnTo>
                  <a:lnTo>
                    <a:pt x="0" y="266"/>
                  </a:lnTo>
                  <a:lnTo>
                    <a:pt x="29" y="244"/>
                  </a:lnTo>
                  <a:lnTo>
                    <a:pt x="66" y="209"/>
                  </a:lnTo>
                  <a:lnTo>
                    <a:pt x="50" y="202"/>
                  </a:lnTo>
                  <a:lnTo>
                    <a:pt x="39" y="183"/>
                  </a:lnTo>
                  <a:lnTo>
                    <a:pt x="54" y="178"/>
                  </a:lnTo>
                  <a:lnTo>
                    <a:pt x="66" y="165"/>
                  </a:lnTo>
                  <a:lnTo>
                    <a:pt x="95" y="158"/>
                  </a:lnTo>
                  <a:lnTo>
                    <a:pt x="108" y="149"/>
                  </a:lnTo>
                  <a:lnTo>
                    <a:pt x="105" y="131"/>
                  </a:lnTo>
                  <a:lnTo>
                    <a:pt x="79" y="131"/>
                  </a:lnTo>
                  <a:lnTo>
                    <a:pt x="66" y="131"/>
                  </a:lnTo>
                  <a:lnTo>
                    <a:pt x="50" y="123"/>
                  </a:lnTo>
                  <a:lnTo>
                    <a:pt x="47" y="106"/>
                  </a:lnTo>
                  <a:lnTo>
                    <a:pt x="47" y="82"/>
                  </a:lnTo>
                  <a:lnTo>
                    <a:pt x="54" y="65"/>
                  </a:lnTo>
                  <a:lnTo>
                    <a:pt x="66" y="48"/>
                  </a:lnTo>
                  <a:lnTo>
                    <a:pt x="88" y="48"/>
                  </a:lnTo>
                  <a:lnTo>
                    <a:pt x="156" y="27"/>
                  </a:lnTo>
                  <a:lnTo>
                    <a:pt x="209" y="12"/>
                  </a:lnTo>
                  <a:lnTo>
                    <a:pt x="269" y="0"/>
                  </a:lnTo>
                  <a:lnTo>
                    <a:pt x="320" y="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2" name="Freeform 29"/>
            <p:cNvSpPr>
              <a:spLocks/>
            </p:cNvSpPr>
            <p:nvPr/>
          </p:nvSpPr>
          <p:spPr bwMode="auto">
            <a:xfrm>
              <a:off x="429" y="309"/>
              <a:ext cx="575" cy="543"/>
            </a:xfrm>
            <a:custGeom>
              <a:avLst/>
              <a:gdLst>
                <a:gd name="T0" fmla="*/ 668 w 509"/>
                <a:gd name="T1" fmla="*/ 235 h 481"/>
                <a:gd name="T2" fmla="*/ 655 w 509"/>
                <a:gd name="T3" fmla="*/ 334 h 481"/>
                <a:gd name="T4" fmla="*/ 609 w 509"/>
                <a:gd name="T5" fmla="*/ 367 h 481"/>
                <a:gd name="T6" fmla="*/ 599 w 509"/>
                <a:gd name="T7" fmla="*/ 444 h 481"/>
                <a:gd name="T8" fmla="*/ 600 w 509"/>
                <a:gd name="T9" fmla="*/ 593 h 481"/>
                <a:gd name="T10" fmla="*/ 586 w 509"/>
                <a:gd name="T11" fmla="*/ 614 h 481"/>
                <a:gd name="T12" fmla="*/ 504 w 509"/>
                <a:gd name="T13" fmla="*/ 585 h 481"/>
                <a:gd name="T14" fmla="*/ 416 w 509"/>
                <a:gd name="T15" fmla="*/ 606 h 481"/>
                <a:gd name="T16" fmla="*/ 347 w 509"/>
                <a:gd name="T17" fmla="*/ 623 h 481"/>
                <a:gd name="T18" fmla="*/ 247 w 509"/>
                <a:gd name="T19" fmla="*/ 655 h 481"/>
                <a:gd name="T20" fmla="*/ 223 w 509"/>
                <a:gd name="T21" fmla="*/ 629 h 481"/>
                <a:gd name="T22" fmla="*/ 181 w 509"/>
                <a:gd name="T23" fmla="*/ 643 h 481"/>
                <a:gd name="T24" fmla="*/ 168 w 509"/>
                <a:gd name="T25" fmla="*/ 660 h 481"/>
                <a:gd name="T26" fmla="*/ 121 w 509"/>
                <a:gd name="T27" fmla="*/ 692 h 481"/>
                <a:gd name="T28" fmla="*/ 101 w 509"/>
                <a:gd name="T29" fmla="*/ 660 h 481"/>
                <a:gd name="T30" fmla="*/ 105 w 509"/>
                <a:gd name="T31" fmla="*/ 624 h 481"/>
                <a:gd name="T32" fmla="*/ 114 w 509"/>
                <a:gd name="T33" fmla="*/ 593 h 481"/>
                <a:gd name="T34" fmla="*/ 137 w 509"/>
                <a:gd name="T35" fmla="*/ 568 h 481"/>
                <a:gd name="T36" fmla="*/ 146 w 509"/>
                <a:gd name="T37" fmla="*/ 551 h 481"/>
                <a:gd name="T38" fmla="*/ 131 w 509"/>
                <a:gd name="T39" fmla="*/ 534 h 481"/>
                <a:gd name="T40" fmla="*/ 105 w 509"/>
                <a:gd name="T41" fmla="*/ 546 h 481"/>
                <a:gd name="T42" fmla="*/ 89 w 509"/>
                <a:gd name="T43" fmla="*/ 551 h 481"/>
                <a:gd name="T44" fmla="*/ 63 w 509"/>
                <a:gd name="T45" fmla="*/ 510 h 481"/>
                <a:gd name="T46" fmla="*/ 49 w 509"/>
                <a:gd name="T47" fmla="*/ 482 h 481"/>
                <a:gd name="T48" fmla="*/ 32 w 509"/>
                <a:gd name="T49" fmla="*/ 471 h 481"/>
                <a:gd name="T50" fmla="*/ 0 w 509"/>
                <a:gd name="T51" fmla="*/ 457 h 481"/>
                <a:gd name="T52" fmla="*/ 19 w 509"/>
                <a:gd name="T53" fmla="*/ 438 h 481"/>
                <a:gd name="T54" fmla="*/ 19 w 509"/>
                <a:gd name="T55" fmla="*/ 354 h 481"/>
                <a:gd name="T56" fmla="*/ 36 w 509"/>
                <a:gd name="T57" fmla="*/ 338 h 481"/>
                <a:gd name="T58" fmla="*/ 78 w 509"/>
                <a:gd name="T59" fmla="*/ 308 h 481"/>
                <a:gd name="T60" fmla="*/ 105 w 509"/>
                <a:gd name="T61" fmla="*/ 289 h 481"/>
                <a:gd name="T62" fmla="*/ 131 w 509"/>
                <a:gd name="T63" fmla="*/ 277 h 481"/>
                <a:gd name="T64" fmla="*/ 164 w 509"/>
                <a:gd name="T65" fmla="*/ 289 h 481"/>
                <a:gd name="T66" fmla="*/ 164 w 509"/>
                <a:gd name="T67" fmla="*/ 266 h 481"/>
                <a:gd name="T68" fmla="*/ 199 w 509"/>
                <a:gd name="T69" fmla="*/ 225 h 481"/>
                <a:gd name="T70" fmla="*/ 223 w 509"/>
                <a:gd name="T71" fmla="*/ 230 h 481"/>
                <a:gd name="T72" fmla="*/ 294 w 509"/>
                <a:gd name="T73" fmla="*/ 247 h 481"/>
                <a:gd name="T74" fmla="*/ 321 w 509"/>
                <a:gd name="T75" fmla="*/ 257 h 481"/>
                <a:gd name="T76" fmla="*/ 345 w 509"/>
                <a:gd name="T77" fmla="*/ 247 h 481"/>
                <a:gd name="T78" fmla="*/ 393 w 509"/>
                <a:gd name="T79" fmla="*/ 225 h 481"/>
                <a:gd name="T80" fmla="*/ 403 w 509"/>
                <a:gd name="T81" fmla="*/ 213 h 481"/>
                <a:gd name="T82" fmla="*/ 424 w 509"/>
                <a:gd name="T83" fmla="*/ 225 h 481"/>
                <a:gd name="T84" fmla="*/ 437 w 509"/>
                <a:gd name="T85" fmla="*/ 208 h 481"/>
                <a:gd name="T86" fmla="*/ 456 w 509"/>
                <a:gd name="T87" fmla="*/ 217 h 481"/>
                <a:gd name="T88" fmla="*/ 493 w 509"/>
                <a:gd name="T89" fmla="*/ 230 h 481"/>
                <a:gd name="T90" fmla="*/ 506 w 509"/>
                <a:gd name="T91" fmla="*/ 213 h 481"/>
                <a:gd name="T92" fmla="*/ 506 w 509"/>
                <a:gd name="T93" fmla="*/ 181 h 481"/>
                <a:gd name="T94" fmla="*/ 493 w 509"/>
                <a:gd name="T95" fmla="*/ 152 h 481"/>
                <a:gd name="T96" fmla="*/ 489 w 509"/>
                <a:gd name="T97" fmla="*/ 126 h 481"/>
                <a:gd name="T98" fmla="*/ 528 w 509"/>
                <a:gd name="T99" fmla="*/ 110 h 481"/>
                <a:gd name="T100" fmla="*/ 578 w 509"/>
                <a:gd name="T101" fmla="*/ 78 h 481"/>
                <a:gd name="T102" fmla="*/ 610 w 509"/>
                <a:gd name="T103" fmla="*/ 89 h 481"/>
                <a:gd name="T104" fmla="*/ 589 w 509"/>
                <a:gd name="T105" fmla="*/ 58 h 481"/>
                <a:gd name="T106" fmla="*/ 613 w 509"/>
                <a:gd name="T107" fmla="*/ 42 h 481"/>
                <a:gd name="T108" fmla="*/ 646 w 509"/>
                <a:gd name="T109" fmla="*/ 19 h 481"/>
                <a:gd name="T110" fmla="*/ 667 w 509"/>
                <a:gd name="T111" fmla="*/ 0 h 481"/>
                <a:gd name="T112" fmla="*/ 691 w 509"/>
                <a:gd name="T113" fmla="*/ 0 h 481"/>
                <a:gd name="T114" fmla="*/ 715 w 509"/>
                <a:gd name="T115" fmla="*/ 32 h 481"/>
                <a:gd name="T116" fmla="*/ 734 w 509"/>
                <a:gd name="T117" fmla="*/ 7 h 481"/>
                <a:gd name="T118" fmla="*/ 668 w 509"/>
                <a:gd name="T119" fmla="*/ 235 h 4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9" h="481">
                  <a:moveTo>
                    <a:pt x="463" y="163"/>
                  </a:moveTo>
                  <a:lnTo>
                    <a:pt x="454" y="232"/>
                  </a:lnTo>
                  <a:lnTo>
                    <a:pt x="422" y="255"/>
                  </a:lnTo>
                  <a:lnTo>
                    <a:pt x="415" y="308"/>
                  </a:lnTo>
                  <a:lnTo>
                    <a:pt x="416" y="412"/>
                  </a:lnTo>
                  <a:lnTo>
                    <a:pt x="406" y="427"/>
                  </a:lnTo>
                  <a:lnTo>
                    <a:pt x="350" y="407"/>
                  </a:lnTo>
                  <a:lnTo>
                    <a:pt x="289" y="422"/>
                  </a:lnTo>
                  <a:lnTo>
                    <a:pt x="241" y="433"/>
                  </a:lnTo>
                  <a:lnTo>
                    <a:pt x="172" y="455"/>
                  </a:lnTo>
                  <a:lnTo>
                    <a:pt x="154" y="437"/>
                  </a:lnTo>
                  <a:lnTo>
                    <a:pt x="126" y="447"/>
                  </a:lnTo>
                  <a:lnTo>
                    <a:pt x="117" y="459"/>
                  </a:lnTo>
                  <a:lnTo>
                    <a:pt x="84" y="481"/>
                  </a:lnTo>
                  <a:lnTo>
                    <a:pt x="70" y="459"/>
                  </a:lnTo>
                  <a:lnTo>
                    <a:pt x="73" y="434"/>
                  </a:lnTo>
                  <a:lnTo>
                    <a:pt x="79" y="412"/>
                  </a:lnTo>
                  <a:lnTo>
                    <a:pt x="95" y="395"/>
                  </a:lnTo>
                  <a:lnTo>
                    <a:pt x="101" y="383"/>
                  </a:lnTo>
                  <a:lnTo>
                    <a:pt x="91" y="371"/>
                  </a:lnTo>
                  <a:lnTo>
                    <a:pt x="73" y="380"/>
                  </a:lnTo>
                  <a:lnTo>
                    <a:pt x="62" y="383"/>
                  </a:lnTo>
                  <a:lnTo>
                    <a:pt x="44" y="354"/>
                  </a:lnTo>
                  <a:lnTo>
                    <a:pt x="34" y="335"/>
                  </a:lnTo>
                  <a:lnTo>
                    <a:pt x="22" y="327"/>
                  </a:lnTo>
                  <a:lnTo>
                    <a:pt x="0" y="318"/>
                  </a:lnTo>
                  <a:lnTo>
                    <a:pt x="13" y="305"/>
                  </a:lnTo>
                  <a:lnTo>
                    <a:pt x="13" y="246"/>
                  </a:lnTo>
                  <a:lnTo>
                    <a:pt x="25" y="235"/>
                  </a:lnTo>
                  <a:lnTo>
                    <a:pt x="54" y="214"/>
                  </a:lnTo>
                  <a:lnTo>
                    <a:pt x="73" y="201"/>
                  </a:lnTo>
                  <a:lnTo>
                    <a:pt x="91" y="192"/>
                  </a:lnTo>
                  <a:lnTo>
                    <a:pt x="113" y="201"/>
                  </a:lnTo>
                  <a:lnTo>
                    <a:pt x="113" y="185"/>
                  </a:lnTo>
                  <a:lnTo>
                    <a:pt x="138" y="156"/>
                  </a:lnTo>
                  <a:lnTo>
                    <a:pt x="154" y="160"/>
                  </a:lnTo>
                  <a:lnTo>
                    <a:pt x="204" y="172"/>
                  </a:lnTo>
                  <a:lnTo>
                    <a:pt x="222" y="179"/>
                  </a:lnTo>
                  <a:lnTo>
                    <a:pt x="239" y="172"/>
                  </a:lnTo>
                  <a:lnTo>
                    <a:pt x="273" y="156"/>
                  </a:lnTo>
                  <a:lnTo>
                    <a:pt x="280" y="148"/>
                  </a:lnTo>
                  <a:lnTo>
                    <a:pt x="294" y="156"/>
                  </a:lnTo>
                  <a:lnTo>
                    <a:pt x="304" y="144"/>
                  </a:lnTo>
                  <a:lnTo>
                    <a:pt x="317" y="151"/>
                  </a:lnTo>
                  <a:lnTo>
                    <a:pt x="342" y="160"/>
                  </a:lnTo>
                  <a:lnTo>
                    <a:pt x="351" y="148"/>
                  </a:lnTo>
                  <a:lnTo>
                    <a:pt x="351" y="126"/>
                  </a:lnTo>
                  <a:lnTo>
                    <a:pt x="342" y="106"/>
                  </a:lnTo>
                  <a:lnTo>
                    <a:pt x="339" y="88"/>
                  </a:lnTo>
                  <a:lnTo>
                    <a:pt x="366" y="76"/>
                  </a:lnTo>
                  <a:lnTo>
                    <a:pt x="401" y="54"/>
                  </a:lnTo>
                  <a:lnTo>
                    <a:pt x="423" y="62"/>
                  </a:lnTo>
                  <a:lnTo>
                    <a:pt x="408" y="40"/>
                  </a:lnTo>
                  <a:lnTo>
                    <a:pt x="426" y="29"/>
                  </a:lnTo>
                  <a:lnTo>
                    <a:pt x="448" y="13"/>
                  </a:lnTo>
                  <a:lnTo>
                    <a:pt x="462" y="0"/>
                  </a:lnTo>
                  <a:lnTo>
                    <a:pt x="480" y="0"/>
                  </a:lnTo>
                  <a:lnTo>
                    <a:pt x="496" y="22"/>
                  </a:lnTo>
                  <a:lnTo>
                    <a:pt x="509" y="4"/>
                  </a:lnTo>
                  <a:lnTo>
                    <a:pt x="463" y="163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3" name="Freeform 30"/>
            <p:cNvSpPr>
              <a:spLocks/>
            </p:cNvSpPr>
            <p:nvPr/>
          </p:nvSpPr>
          <p:spPr bwMode="auto">
            <a:xfrm>
              <a:off x="957" y="1972"/>
              <a:ext cx="1105" cy="640"/>
            </a:xfrm>
            <a:custGeom>
              <a:avLst/>
              <a:gdLst>
                <a:gd name="T0" fmla="*/ 353 w 978"/>
                <a:gd name="T1" fmla="*/ 146 h 566"/>
                <a:gd name="T2" fmla="*/ 438 w 978"/>
                <a:gd name="T3" fmla="*/ 103 h 566"/>
                <a:gd name="T4" fmla="*/ 485 w 978"/>
                <a:gd name="T5" fmla="*/ 141 h 566"/>
                <a:gd name="T6" fmla="*/ 498 w 978"/>
                <a:gd name="T7" fmla="*/ 130 h 566"/>
                <a:gd name="T8" fmla="*/ 533 w 978"/>
                <a:gd name="T9" fmla="*/ 68 h 566"/>
                <a:gd name="T10" fmla="*/ 601 w 978"/>
                <a:gd name="T11" fmla="*/ 51 h 566"/>
                <a:gd name="T12" fmla="*/ 665 w 978"/>
                <a:gd name="T13" fmla="*/ 0 h 566"/>
                <a:gd name="T14" fmla="*/ 708 w 978"/>
                <a:gd name="T15" fmla="*/ 0 h 566"/>
                <a:gd name="T16" fmla="*/ 800 w 978"/>
                <a:gd name="T17" fmla="*/ 103 h 566"/>
                <a:gd name="T18" fmla="*/ 855 w 978"/>
                <a:gd name="T19" fmla="*/ 93 h 566"/>
                <a:gd name="T20" fmla="*/ 896 w 978"/>
                <a:gd name="T21" fmla="*/ 119 h 566"/>
                <a:gd name="T22" fmla="*/ 943 w 978"/>
                <a:gd name="T23" fmla="*/ 103 h 566"/>
                <a:gd name="T24" fmla="*/ 997 w 978"/>
                <a:gd name="T25" fmla="*/ 158 h 566"/>
                <a:gd name="T26" fmla="*/ 1064 w 978"/>
                <a:gd name="T27" fmla="*/ 125 h 566"/>
                <a:gd name="T28" fmla="*/ 1080 w 978"/>
                <a:gd name="T29" fmla="*/ 145 h 566"/>
                <a:gd name="T30" fmla="*/ 1093 w 978"/>
                <a:gd name="T31" fmla="*/ 220 h 566"/>
                <a:gd name="T32" fmla="*/ 1111 w 978"/>
                <a:gd name="T33" fmla="*/ 248 h 566"/>
                <a:gd name="T34" fmla="*/ 1064 w 978"/>
                <a:gd name="T35" fmla="*/ 298 h 566"/>
                <a:gd name="T36" fmla="*/ 1069 w 978"/>
                <a:gd name="T37" fmla="*/ 332 h 566"/>
                <a:gd name="T38" fmla="*/ 1192 w 978"/>
                <a:gd name="T39" fmla="*/ 461 h 566"/>
                <a:gd name="T40" fmla="*/ 1159 w 978"/>
                <a:gd name="T41" fmla="*/ 498 h 566"/>
                <a:gd name="T42" fmla="*/ 1186 w 978"/>
                <a:gd name="T43" fmla="*/ 545 h 566"/>
                <a:gd name="T44" fmla="*/ 1225 w 978"/>
                <a:gd name="T45" fmla="*/ 583 h 566"/>
                <a:gd name="T46" fmla="*/ 1230 w 978"/>
                <a:gd name="T47" fmla="*/ 614 h 566"/>
                <a:gd name="T48" fmla="*/ 1251 w 978"/>
                <a:gd name="T49" fmla="*/ 669 h 566"/>
                <a:gd name="T50" fmla="*/ 1291 w 978"/>
                <a:gd name="T51" fmla="*/ 669 h 566"/>
                <a:gd name="T52" fmla="*/ 1384 w 978"/>
                <a:gd name="T53" fmla="*/ 650 h 566"/>
                <a:gd name="T54" fmla="*/ 1410 w 978"/>
                <a:gd name="T55" fmla="*/ 692 h 566"/>
                <a:gd name="T56" fmla="*/ 1210 w 978"/>
                <a:gd name="T57" fmla="*/ 703 h 566"/>
                <a:gd name="T58" fmla="*/ 1134 w 978"/>
                <a:gd name="T59" fmla="*/ 737 h 566"/>
                <a:gd name="T60" fmla="*/ 1034 w 978"/>
                <a:gd name="T61" fmla="*/ 806 h 566"/>
                <a:gd name="T62" fmla="*/ 942 w 978"/>
                <a:gd name="T63" fmla="*/ 795 h 566"/>
                <a:gd name="T64" fmla="*/ 812 w 978"/>
                <a:gd name="T65" fmla="*/ 778 h 566"/>
                <a:gd name="T66" fmla="*/ 715 w 978"/>
                <a:gd name="T67" fmla="*/ 814 h 566"/>
                <a:gd name="T68" fmla="*/ 651 w 978"/>
                <a:gd name="T69" fmla="*/ 782 h 566"/>
                <a:gd name="T70" fmla="*/ 522 w 978"/>
                <a:gd name="T71" fmla="*/ 806 h 566"/>
                <a:gd name="T72" fmla="*/ 443 w 978"/>
                <a:gd name="T73" fmla="*/ 782 h 566"/>
                <a:gd name="T74" fmla="*/ 376 w 978"/>
                <a:gd name="T75" fmla="*/ 735 h 566"/>
                <a:gd name="T76" fmla="*/ 262 w 978"/>
                <a:gd name="T77" fmla="*/ 708 h 566"/>
                <a:gd name="T78" fmla="*/ 202 w 978"/>
                <a:gd name="T79" fmla="*/ 668 h 566"/>
                <a:gd name="T80" fmla="*/ 146 w 978"/>
                <a:gd name="T81" fmla="*/ 656 h 566"/>
                <a:gd name="T82" fmla="*/ 146 w 978"/>
                <a:gd name="T83" fmla="*/ 640 h 566"/>
                <a:gd name="T84" fmla="*/ 99 w 978"/>
                <a:gd name="T85" fmla="*/ 610 h 566"/>
                <a:gd name="T86" fmla="*/ 93 w 978"/>
                <a:gd name="T87" fmla="*/ 555 h 566"/>
                <a:gd name="T88" fmla="*/ 75 w 978"/>
                <a:gd name="T89" fmla="*/ 524 h 566"/>
                <a:gd name="T90" fmla="*/ 51 w 978"/>
                <a:gd name="T91" fmla="*/ 482 h 566"/>
                <a:gd name="T92" fmla="*/ 0 w 978"/>
                <a:gd name="T93" fmla="*/ 435 h 566"/>
                <a:gd name="T94" fmla="*/ 0 w 978"/>
                <a:gd name="T95" fmla="*/ 421 h 566"/>
                <a:gd name="T96" fmla="*/ 214 w 978"/>
                <a:gd name="T97" fmla="*/ 421 h 566"/>
                <a:gd name="T98" fmla="*/ 281 w 978"/>
                <a:gd name="T99" fmla="*/ 338 h 566"/>
                <a:gd name="T100" fmla="*/ 323 w 978"/>
                <a:gd name="T101" fmla="*/ 343 h 566"/>
                <a:gd name="T102" fmla="*/ 334 w 978"/>
                <a:gd name="T103" fmla="*/ 315 h 566"/>
                <a:gd name="T104" fmla="*/ 353 w 978"/>
                <a:gd name="T105" fmla="*/ 261 h 566"/>
                <a:gd name="T106" fmla="*/ 371 w 978"/>
                <a:gd name="T107" fmla="*/ 220 h 566"/>
                <a:gd name="T108" fmla="*/ 353 w 978"/>
                <a:gd name="T109" fmla="*/ 146 h 5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78" h="566">
                  <a:moveTo>
                    <a:pt x="244" y="101"/>
                  </a:moveTo>
                  <a:lnTo>
                    <a:pt x="304" y="72"/>
                  </a:lnTo>
                  <a:lnTo>
                    <a:pt x="336" y="98"/>
                  </a:lnTo>
                  <a:lnTo>
                    <a:pt x="345" y="90"/>
                  </a:lnTo>
                  <a:lnTo>
                    <a:pt x="370" y="47"/>
                  </a:lnTo>
                  <a:lnTo>
                    <a:pt x="417" y="35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55" y="72"/>
                  </a:lnTo>
                  <a:lnTo>
                    <a:pt x="593" y="65"/>
                  </a:lnTo>
                  <a:lnTo>
                    <a:pt x="621" y="82"/>
                  </a:lnTo>
                  <a:lnTo>
                    <a:pt x="654" y="72"/>
                  </a:lnTo>
                  <a:lnTo>
                    <a:pt x="691" y="110"/>
                  </a:lnTo>
                  <a:lnTo>
                    <a:pt x="738" y="87"/>
                  </a:lnTo>
                  <a:lnTo>
                    <a:pt x="749" y="100"/>
                  </a:lnTo>
                  <a:lnTo>
                    <a:pt x="758" y="153"/>
                  </a:lnTo>
                  <a:lnTo>
                    <a:pt x="770" y="173"/>
                  </a:lnTo>
                  <a:lnTo>
                    <a:pt x="738" y="207"/>
                  </a:lnTo>
                  <a:lnTo>
                    <a:pt x="741" y="230"/>
                  </a:lnTo>
                  <a:lnTo>
                    <a:pt x="827" y="320"/>
                  </a:lnTo>
                  <a:lnTo>
                    <a:pt x="804" y="346"/>
                  </a:lnTo>
                  <a:lnTo>
                    <a:pt x="822" y="379"/>
                  </a:lnTo>
                  <a:lnTo>
                    <a:pt x="849" y="405"/>
                  </a:lnTo>
                  <a:lnTo>
                    <a:pt x="853" y="427"/>
                  </a:lnTo>
                  <a:lnTo>
                    <a:pt x="867" y="465"/>
                  </a:lnTo>
                  <a:lnTo>
                    <a:pt x="896" y="465"/>
                  </a:lnTo>
                  <a:lnTo>
                    <a:pt x="959" y="452"/>
                  </a:lnTo>
                  <a:lnTo>
                    <a:pt x="978" y="481"/>
                  </a:lnTo>
                  <a:lnTo>
                    <a:pt x="839" y="489"/>
                  </a:lnTo>
                  <a:lnTo>
                    <a:pt x="787" y="512"/>
                  </a:lnTo>
                  <a:lnTo>
                    <a:pt x="717" y="560"/>
                  </a:lnTo>
                  <a:lnTo>
                    <a:pt x="653" y="553"/>
                  </a:lnTo>
                  <a:lnTo>
                    <a:pt x="563" y="540"/>
                  </a:lnTo>
                  <a:lnTo>
                    <a:pt x="496" y="566"/>
                  </a:lnTo>
                  <a:lnTo>
                    <a:pt x="451" y="544"/>
                  </a:lnTo>
                  <a:lnTo>
                    <a:pt x="362" y="560"/>
                  </a:lnTo>
                  <a:lnTo>
                    <a:pt x="307" y="544"/>
                  </a:lnTo>
                  <a:lnTo>
                    <a:pt x="261" y="511"/>
                  </a:lnTo>
                  <a:lnTo>
                    <a:pt x="181" y="492"/>
                  </a:lnTo>
                  <a:lnTo>
                    <a:pt x="140" y="464"/>
                  </a:lnTo>
                  <a:lnTo>
                    <a:pt x="101" y="456"/>
                  </a:lnTo>
                  <a:lnTo>
                    <a:pt x="101" y="445"/>
                  </a:lnTo>
                  <a:lnTo>
                    <a:pt x="69" y="423"/>
                  </a:lnTo>
                  <a:lnTo>
                    <a:pt x="65" y="386"/>
                  </a:lnTo>
                  <a:lnTo>
                    <a:pt x="51" y="364"/>
                  </a:lnTo>
                  <a:lnTo>
                    <a:pt x="35" y="335"/>
                  </a:lnTo>
                  <a:lnTo>
                    <a:pt x="0" y="302"/>
                  </a:lnTo>
                  <a:lnTo>
                    <a:pt x="0" y="292"/>
                  </a:lnTo>
                  <a:lnTo>
                    <a:pt x="148" y="292"/>
                  </a:lnTo>
                  <a:lnTo>
                    <a:pt x="195" y="235"/>
                  </a:lnTo>
                  <a:lnTo>
                    <a:pt x="224" y="238"/>
                  </a:lnTo>
                  <a:lnTo>
                    <a:pt x="232" y="219"/>
                  </a:lnTo>
                  <a:lnTo>
                    <a:pt x="244" y="182"/>
                  </a:lnTo>
                  <a:lnTo>
                    <a:pt x="257" y="153"/>
                  </a:lnTo>
                  <a:lnTo>
                    <a:pt x="244" y="10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4" name="Freeform 31"/>
            <p:cNvSpPr>
              <a:spLocks/>
            </p:cNvSpPr>
            <p:nvPr/>
          </p:nvSpPr>
          <p:spPr bwMode="auto">
            <a:xfrm>
              <a:off x="3624" y="1822"/>
              <a:ext cx="343" cy="389"/>
            </a:xfrm>
            <a:custGeom>
              <a:avLst/>
              <a:gdLst>
                <a:gd name="T0" fmla="*/ 69 w 303"/>
                <a:gd name="T1" fmla="*/ 402 h 343"/>
                <a:gd name="T2" fmla="*/ 109 w 303"/>
                <a:gd name="T3" fmla="*/ 438 h 343"/>
                <a:gd name="T4" fmla="*/ 172 w 303"/>
                <a:gd name="T5" fmla="*/ 448 h 343"/>
                <a:gd name="T6" fmla="*/ 220 w 303"/>
                <a:gd name="T7" fmla="*/ 497 h 343"/>
                <a:gd name="T8" fmla="*/ 299 w 303"/>
                <a:gd name="T9" fmla="*/ 369 h 343"/>
                <a:gd name="T10" fmla="*/ 315 w 303"/>
                <a:gd name="T11" fmla="*/ 338 h 343"/>
                <a:gd name="T12" fmla="*/ 348 w 303"/>
                <a:gd name="T13" fmla="*/ 281 h 343"/>
                <a:gd name="T14" fmla="*/ 434 w 303"/>
                <a:gd name="T15" fmla="*/ 187 h 343"/>
                <a:gd name="T16" fmla="*/ 439 w 303"/>
                <a:gd name="T17" fmla="*/ 154 h 343"/>
                <a:gd name="T18" fmla="*/ 420 w 303"/>
                <a:gd name="T19" fmla="*/ 126 h 343"/>
                <a:gd name="T20" fmla="*/ 414 w 303"/>
                <a:gd name="T21" fmla="*/ 90 h 343"/>
                <a:gd name="T22" fmla="*/ 381 w 303"/>
                <a:gd name="T23" fmla="*/ 81 h 343"/>
                <a:gd name="T24" fmla="*/ 357 w 303"/>
                <a:gd name="T25" fmla="*/ 118 h 343"/>
                <a:gd name="T26" fmla="*/ 340 w 303"/>
                <a:gd name="T27" fmla="*/ 95 h 343"/>
                <a:gd name="T28" fmla="*/ 334 w 303"/>
                <a:gd name="T29" fmla="*/ 33 h 343"/>
                <a:gd name="T30" fmla="*/ 308 w 303"/>
                <a:gd name="T31" fmla="*/ 41 h 343"/>
                <a:gd name="T32" fmla="*/ 283 w 303"/>
                <a:gd name="T33" fmla="*/ 7 h 343"/>
                <a:gd name="T34" fmla="*/ 251 w 303"/>
                <a:gd name="T35" fmla="*/ 7 h 343"/>
                <a:gd name="T36" fmla="*/ 224 w 303"/>
                <a:gd name="T37" fmla="*/ 33 h 343"/>
                <a:gd name="T38" fmla="*/ 188 w 303"/>
                <a:gd name="T39" fmla="*/ 7 h 343"/>
                <a:gd name="T40" fmla="*/ 139 w 303"/>
                <a:gd name="T41" fmla="*/ 0 h 343"/>
                <a:gd name="T42" fmla="*/ 66 w 303"/>
                <a:gd name="T43" fmla="*/ 68 h 343"/>
                <a:gd name="T44" fmla="*/ 28 w 303"/>
                <a:gd name="T45" fmla="*/ 100 h 343"/>
                <a:gd name="T46" fmla="*/ 97 w 303"/>
                <a:gd name="T47" fmla="*/ 204 h 343"/>
                <a:gd name="T48" fmla="*/ 97 w 303"/>
                <a:gd name="T49" fmla="*/ 245 h 343"/>
                <a:gd name="T50" fmla="*/ 66 w 303"/>
                <a:gd name="T51" fmla="*/ 265 h 343"/>
                <a:gd name="T52" fmla="*/ 23 w 303"/>
                <a:gd name="T53" fmla="*/ 319 h 343"/>
                <a:gd name="T54" fmla="*/ 0 w 303"/>
                <a:gd name="T55" fmla="*/ 360 h 343"/>
                <a:gd name="T56" fmla="*/ 69 w 303"/>
                <a:gd name="T57" fmla="*/ 402 h 3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3" h="343">
                  <a:moveTo>
                    <a:pt x="48" y="278"/>
                  </a:moveTo>
                  <a:lnTo>
                    <a:pt x="75" y="302"/>
                  </a:lnTo>
                  <a:lnTo>
                    <a:pt x="118" y="309"/>
                  </a:lnTo>
                  <a:lnTo>
                    <a:pt x="151" y="343"/>
                  </a:lnTo>
                  <a:lnTo>
                    <a:pt x="206" y="255"/>
                  </a:lnTo>
                  <a:lnTo>
                    <a:pt x="217" y="233"/>
                  </a:lnTo>
                  <a:lnTo>
                    <a:pt x="239" y="194"/>
                  </a:lnTo>
                  <a:lnTo>
                    <a:pt x="299" y="129"/>
                  </a:lnTo>
                  <a:lnTo>
                    <a:pt x="303" y="106"/>
                  </a:lnTo>
                  <a:lnTo>
                    <a:pt x="290" y="87"/>
                  </a:lnTo>
                  <a:lnTo>
                    <a:pt x="285" y="63"/>
                  </a:lnTo>
                  <a:lnTo>
                    <a:pt x="263" y="57"/>
                  </a:lnTo>
                  <a:lnTo>
                    <a:pt x="246" y="81"/>
                  </a:lnTo>
                  <a:lnTo>
                    <a:pt x="234" y="65"/>
                  </a:lnTo>
                  <a:lnTo>
                    <a:pt x="231" y="23"/>
                  </a:lnTo>
                  <a:lnTo>
                    <a:pt x="212" y="28"/>
                  </a:lnTo>
                  <a:lnTo>
                    <a:pt x="195" y="4"/>
                  </a:lnTo>
                  <a:lnTo>
                    <a:pt x="173" y="4"/>
                  </a:lnTo>
                  <a:lnTo>
                    <a:pt x="155" y="23"/>
                  </a:lnTo>
                  <a:lnTo>
                    <a:pt x="130" y="4"/>
                  </a:lnTo>
                  <a:lnTo>
                    <a:pt x="96" y="0"/>
                  </a:lnTo>
                  <a:lnTo>
                    <a:pt x="45" y="47"/>
                  </a:lnTo>
                  <a:lnTo>
                    <a:pt x="19" y="69"/>
                  </a:lnTo>
                  <a:lnTo>
                    <a:pt x="67" y="141"/>
                  </a:lnTo>
                  <a:lnTo>
                    <a:pt x="67" y="170"/>
                  </a:lnTo>
                  <a:lnTo>
                    <a:pt x="45" y="183"/>
                  </a:lnTo>
                  <a:lnTo>
                    <a:pt x="16" y="220"/>
                  </a:lnTo>
                  <a:lnTo>
                    <a:pt x="0" y="248"/>
                  </a:lnTo>
                  <a:lnTo>
                    <a:pt x="48" y="278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5" name="Freeform 32"/>
            <p:cNvSpPr>
              <a:spLocks/>
            </p:cNvSpPr>
            <p:nvPr/>
          </p:nvSpPr>
          <p:spPr bwMode="auto">
            <a:xfrm>
              <a:off x="3444" y="2721"/>
              <a:ext cx="477" cy="514"/>
            </a:xfrm>
            <a:custGeom>
              <a:avLst/>
              <a:gdLst>
                <a:gd name="T0" fmla="*/ 135 w 422"/>
                <a:gd name="T1" fmla="*/ 656 h 455"/>
                <a:gd name="T2" fmla="*/ 158 w 422"/>
                <a:gd name="T3" fmla="*/ 633 h 455"/>
                <a:gd name="T4" fmla="*/ 166 w 422"/>
                <a:gd name="T5" fmla="*/ 575 h 455"/>
                <a:gd name="T6" fmla="*/ 223 w 422"/>
                <a:gd name="T7" fmla="*/ 489 h 455"/>
                <a:gd name="T8" fmla="*/ 229 w 422"/>
                <a:gd name="T9" fmla="*/ 420 h 455"/>
                <a:gd name="T10" fmla="*/ 235 w 422"/>
                <a:gd name="T11" fmla="*/ 392 h 455"/>
                <a:gd name="T12" fmla="*/ 254 w 422"/>
                <a:gd name="T13" fmla="*/ 354 h 455"/>
                <a:gd name="T14" fmla="*/ 350 w 422"/>
                <a:gd name="T15" fmla="*/ 258 h 455"/>
                <a:gd name="T16" fmla="*/ 391 w 422"/>
                <a:gd name="T17" fmla="*/ 236 h 455"/>
                <a:gd name="T18" fmla="*/ 472 w 422"/>
                <a:gd name="T19" fmla="*/ 214 h 455"/>
                <a:gd name="T20" fmla="*/ 511 w 422"/>
                <a:gd name="T21" fmla="*/ 181 h 455"/>
                <a:gd name="T22" fmla="*/ 539 w 422"/>
                <a:gd name="T23" fmla="*/ 121 h 455"/>
                <a:gd name="T24" fmla="*/ 567 w 422"/>
                <a:gd name="T25" fmla="*/ 117 h 455"/>
                <a:gd name="T26" fmla="*/ 586 w 422"/>
                <a:gd name="T27" fmla="*/ 101 h 455"/>
                <a:gd name="T28" fmla="*/ 609 w 422"/>
                <a:gd name="T29" fmla="*/ 96 h 455"/>
                <a:gd name="T30" fmla="*/ 606 w 422"/>
                <a:gd name="T31" fmla="*/ 86 h 455"/>
                <a:gd name="T32" fmla="*/ 599 w 422"/>
                <a:gd name="T33" fmla="*/ 62 h 455"/>
                <a:gd name="T34" fmla="*/ 555 w 422"/>
                <a:gd name="T35" fmla="*/ 32 h 455"/>
                <a:gd name="T36" fmla="*/ 521 w 422"/>
                <a:gd name="T37" fmla="*/ 12 h 455"/>
                <a:gd name="T38" fmla="*/ 486 w 422"/>
                <a:gd name="T39" fmla="*/ 7 h 455"/>
                <a:gd name="T40" fmla="*/ 463 w 422"/>
                <a:gd name="T41" fmla="*/ 0 h 455"/>
                <a:gd name="T42" fmla="*/ 391 w 422"/>
                <a:gd name="T43" fmla="*/ 16 h 455"/>
                <a:gd name="T44" fmla="*/ 344 w 422"/>
                <a:gd name="T45" fmla="*/ 45 h 455"/>
                <a:gd name="T46" fmla="*/ 286 w 422"/>
                <a:gd name="T47" fmla="*/ 68 h 455"/>
                <a:gd name="T48" fmla="*/ 244 w 422"/>
                <a:gd name="T49" fmla="*/ 101 h 455"/>
                <a:gd name="T50" fmla="*/ 211 w 422"/>
                <a:gd name="T51" fmla="*/ 136 h 455"/>
                <a:gd name="T52" fmla="*/ 166 w 422"/>
                <a:gd name="T53" fmla="*/ 147 h 455"/>
                <a:gd name="T54" fmla="*/ 127 w 422"/>
                <a:gd name="T55" fmla="*/ 129 h 455"/>
                <a:gd name="T56" fmla="*/ 81 w 422"/>
                <a:gd name="T57" fmla="*/ 111 h 455"/>
                <a:gd name="T58" fmla="*/ 31 w 422"/>
                <a:gd name="T59" fmla="*/ 101 h 455"/>
                <a:gd name="T60" fmla="*/ 0 w 422"/>
                <a:gd name="T61" fmla="*/ 166 h 455"/>
                <a:gd name="T62" fmla="*/ 2 w 422"/>
                <a:gd name="T63" fmla="*/ 199 h 455"/>
                <a:gd name="T64" fmla="*/ 12 w 422"/>
                <a:gd name="T65" fmla="*/ 277 h 455"/>
                <a:gd name="T66" fmla="*/ 8 w 422"/>
                <a:gd name="T67" fmla="*/ 308 h 455"/>
                <a:gd name="T68" fmla="*/ 1 w 422"/>
                <a:gd name="T69" fmla="*/ 364 h 455"/>
                <a:gd name="T70" fmla="*/ 29 w 422"/>
                <a:gd name="T71" fmla="*/ 392 h 455"/>
                <a:gd name="T72" fmla="*/ 19 w 422"/>
                <a:gd name="T73" fmla="*/ 448 h 455"/>
                <a:gd name="T74" fmla="*/ 8 w 422"/>
                <a:gd name="T75" fmla="*/ 494 h 455"/>
                <a:gd name="T76" fmla="*/ 8 w 422"/>
                <a:gd name="T77" fmla="*/ 531 h 455"/>
                <a:gd name="T78" fmla="*/ 12 w 422"/>
                <a:gd name="T79" fmla="*/ 534 h 455"/>
                <a:gd name="T80" fmla="*/ 36 w 422"/>
                <a:gd name="T81" fmla="*/ 548 h 455"/>
                <a:gd name="T82" fmla="*/ 77 w 422"/>
                <a:gd name="T83" fmla="*/ 584 h 455"/>
                <a:gd name="T84" fmla="*/ 98 w 422"/>
                <a:gd name="T85" fmla="*/ 616 h 455"/>
                <a:gd name="T86" fmla="*/ 135 w 422"/>
                <a:gd name="T87" fmla="*/ 656 h 4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22" h="455">
                  <a:moveTo>
                    <a:pt x="93" y="455"/>
                  </a:moveTo>
                  <a:lnTo>
                    <a:pt x="110" y="439"/>
                  </a:lnTo>
                  <a:lnTo>
                    <a:pt x="115" y="399"/>
                  </a:lnTo>
                  <a:lnTo>
                    <a:pt x="154" y="339"/>
                  </a:lnTo>
                  <a:lnTo>
                    <a:pt x="159" y="291"/>
                  </a:lnTo>
                  <a:lnTo>
                    <a:pt x="163" y="272"/>
                  </a:lnTo>
                  <a:lnTo>
                    <a:pt x="176" y="245"/>
                  </a:lnTo>
                  <a:lnTo>
                    <a:pt x="242" y="179"/>
                  </a:lnTo>
                  <a:lnTo>
                    <a:pt x="271" y="164"/>
                  </a:lnTo>
                  <a:lnTo>
                    <a:pt x="327" y="148"/>
                  </a:lnTo>
                  <a:lnTo>
                    <a:pt x="354" y="126"/>
                  </a:lnTo>
                  <a:lnTo>
                    <a:pt x="373" y="84"/>
                  </a:lnTo>
                  <a:lnTo>
                    <a:pt x="393" y="81"/>
                  </a:lnTo>
                  <a:lnTo>
                    <a:pt x="405" y="70"/>
                  </a:lnTo>
                  <a:lnTo>
                    <a:pt x="422" y="66"/>
                  </a:lnTo>
                  <a:lnTo>
                    <a:pt x="419" y="59"/>
                  </a:lnTo>
                  <a:lnTo>
                    <a:pt x="415" y="43"/>
                  </a:lnTo>
                  <a:lnTo>
                    <a:pt x="384" y="22"/>
                  </a:lnTo>
                  <a:lnTo>
                    <a:pt x="361" y="9"/>
                  </a:lnTo>
                  <a:lnTo>
                    <a:pt x="336" y="4"/>
                  </a:lnTo>
                  <a:lnTo>
                    <a:pt x="321" y="0"/>
                  </a:lnTo>
                  <a:lnTo>
                    <a:pt x="271" y="11"/>
                  </a:lnTo>
                  <a:lnTo>
                    <a:pt x="238" y="31"/>
                  </a:lnTo>
                  <a:lnTo>
                    <a:pt x="198" y="47"/>
                  </a:lnTo>
                  <a:lnTo>
                    <a:pt x="169" y="70"/>
                  </a:lnTo>
                  <a:lnTo>
                    <a:pt x="146" y="94"/>
                  </a:lnTo>
                  <a:lnTo>
                    <a:pt x="115" y="102"/>
                  </a:lnTo>
                  <a:lnTo>
                    <a:pt x="88" y="89"/>
                  </a:lnTo>
                  <a:lnTo>
                    <a:pt x="57" y="77"/>
                  </a:lnTo>
                  <a:lnTo>
                    <a:pt x="21" y="70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9" y="192"/>
                  </a:lnTo>
                  <a:lnTo>
                    <a:pt x="5" y="214"/>
                  </a:lnTo>
                  <a:lnTo>
                    <a:pt x="1" y="252"/>
                  </a:lnTo>
                  <a:lnTo>
                    <a:pt x="20" y="272"/>
                  </a:lnTo>
                  <a:lnTo>
                    <a:pt x="13" y="311"/>
                  </a:lnTo>
                  <a:lnTo>
                    <a:pt x="5" y="343"/>
                  </a:lnTo>
                  <a:lnTo>
                    <a:pt x="5" y="368"/>
                  </a:lnTo>
                  <a:lnTo>
                    <a:pt x="9" y="371"/>
                  </a:lnTo>
                  <a:lnTo>
                    <a:pt x="25" y="380"/>
                  </a:lnTo>
                  <a:lnTo>
                    <a:pt x="53" y="405"/>
                  </a:lnTo>
                  <a:lnTo>
                    <a:pt x="68" y="427"/>
                  </a:lnTo>
                  <a:lnTo>
                    <a:pt x="93" y="45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6" name="Freeform 33"/>
            <p:cNvSpPr>
              <a:spLocks/>
            </p:cNvSpPr>
            <p:nvPr/>
          </p:nvSpPr>
          <p:spPr bwMode="auto">
            <a:xfrm>
              <a:off x="2007" y="490"/>
              <a:ext cx="626" cy="358"/>
            </a:xfrm>
            <a:custGeom>
              <a:avLst/>
              <a:gdLst>
                <a:gd name="T0" fmla="*/ 188 w 554"/>
                <a:gd name="T1" fmla="*/ 52 h 317"/>
                <a:gd name="T2" fmla="*/ 193 w 554"/>
                <a:gd name="T3" fmla="*/ 86 h 317"/>
                <a:gd name="T4" fmla="*/ 181 w 554"/>
                <a:gd name="T5" fmla="*/ 125 h 317"/>
                <a:gd name="T6" fmla="*/ 125 w 554"/>
                <a:gd name="T7" fmla="*/ 182 h 317"/>
                <a:gd name="T8" fmla="*/ 56 w 554"/>
                <a:gd name="T9" fmla="*/ 180 h 317"/>
                <a:gd name="T10" fmla="*/ 1 w 554"/>
                <a:gd name="T11" fmla="*/ 200 h 317"/>
                <a:gd name="T12" fmla="*/ 0 w 554"/>
                <a:gd name="T13" fmla="*/ 253 h 317"/>
                <a:gd name="T14" fmla="*/ 63 w 554"/>
                <a:gd name="T15" fmla="*/ 304 h 317"/>
                <a:gd name="T16" fmla="*/ 90 w 554"/>
                <a:gd name="T17" fmla="*/ 326 h 317"/>
                <a:gd name="T18" fmla="*/ 134 w 554"/>
                <a:gd name="T19" fmla="*/ 316 h 317"/>
                <a:gd name="T20" fmla="*/ 195 w 554"/>
                <a:gd name="T21" fmla="*/ 304 h 317"/>
                <a:gd name="T22" fmla="*/ 236 w 554"/>
                <a:gd name="T23" fmla="*/ 387 h 317"/>
                <a:gd name="T24" fmla="*/ 268 w 554"/>
                <a:gd name="T25" fmla="*/ 375 h 317"/>
                <a:gd name="T26" fmla="*/ 344 w 554"/>
                <a:gd name="T27" fmla="*/ 434 h 317"/>
                <a:gd name="T28" fmla="*/ 373 w 554"/>
                <a:gd name="T29" fmla="*/ 456 h 317"/>
                <a:gd name="T30" fmla="*/ 409 w 554"/>
                <a:gd name="T31" fmla="*/ 446 h 317"/>
                <a:gd name="T32" fmla="*/ 443 w 554"/>
                <a:gd name="T33" fmla="*/ 434 h 317"/>
                <a:gd name="T34" fmla="*/ 470 w 554"/>
                <a:gd name="T35" fmla="*/ 431 h 317"/>
                <a:gd name="T36" fmla="*/ 499 w 554"/>
                <a:gd name="T37" fmla="*/ 413 h 317"/>
                <a:gd name="T38" fmla="*/ 520 w 554"/>
                <a:gd name="T39" fmla="*/ 386 h 317"/>
                <a:gd name="T40" fmla="*/ 514 w 554"/>
                <a:gd name="T41" fmla="*/ 353 h 317"/>
                <a:gd name="T42" fmla="*/ 471 w 554"/>
                <a:gd name="T43" fmla="*/ 326 h 317"/>
                <a:gd name="T44" fmla="*/ 471 w 554"/>
                <a:gd name="T45" fmla="*/ 304 h 317"/>
                <a:gd name="T46" fmla="*/ 495 w 554"/>
                <a:gd name="T47" fmla="*/ 286 h 317"/>
                <a:gd name="T48" fmla="*/ 540 w 554"/>
                <a:gd name="T49" fmla="*/ 263 h 317"/>
                <a:gd name="T50" fmla="*/ 571 w 554"/>
                <a:gd name="T51" fmla="*/ 257 h 317"/>
                <a:gd name="T52" fmla="*/ 598 w 554"/>
                <a:gd name="T53" fmla="*/ 283 h 317"/>
                <a:gd name="T54" fmla="*/ 626 w 554"/>
                <a:gd name="T55" fmla="*/ 257 h 317"/>
                <a:gd name="T56" fmla="*/ 657 w 554"/>
                <a:gd name="T57" fmla="*/ 235 h 317"/>
                <a:gd name="T58" fmla="*/ 713 w 554"/>
                <a:gd name="T59" fmla="*/ 203 h 317"/>
                <a:gd name="T60" fmla="*/ 706 w 554"/>
                <a:gd name="T61" fmla="*/ 157 h 317"/>
                <a:gd name="T62" fmla="*/ 740 w 554"/>
                <a:gd name="T63" fmla="*/ 146 h 317"/>
                <a:gd name="T64" fmla="*/ 776 w 554"/>
                <a:gd name="T65" fmla="*/ 112 h 317"/>
                <a:gd name="T66" fmla="*/ 799 w 554"/>
                <a:gd name="T67" fmla="*/ 111 h 317"/>
                <a:gd name="T68" fmla="*/ 797 w 554"/>
                <a:gd name="T69" fmla="*/ 96 h 317"/>
                <a:gd name="T70" fmla="*/ 773 w 554"/>
                <a:gd name="T71" fmla="*/ 86 h 317"/>
                <a:gd name="T72" fmla="*/ 744 w 554"/>
                <a:gd name="T73" fmla="*/ 69 h 317"/>
                <a:gd name="T74" fmla="*/ 711 w 554"/>
                <a:gd name="T75" fmla="*/ 63 h 317"/>
                <a:gd name="T76" fmla="*/ 676 w 554"/>
                <a:gd name="T77" fmla="*/ 63 h 317"/>
                <a:gd name="T78" fmla="*/ 657 w 554"/>
                <a:gd name="T79" fmla="*/ 63 h 317"/>
                <a:gd name="T80" fmla="*/ 649 w 554"/>
                <a:gd name="T81" fmla="*/ 53 h 317"/>
                <a:gd name="T82" fmla="*/ 649 w 554"/>
                <a:gd name="T83" fmla="*/ 36 h 317"/>
                <a:gd name="T84" fmla="*/ 669 w 554"/>
                <a:gd name="T85" fmla="*/ 27 h 317"/>
                <a:gd name="T86" fmla="*/ 686 w 554"/>
                <a:gd name="T87" fmla="*/ 27 h 317"/>
                <a:gd name="T88" fmla="*/ 686 w 554"/>
                <a:gd name="T89" fmla="*/ 10 h 317"/>
                <a:gd name="T90" fmla="*/ 666 w 554"/>
                <a:gd name="T91" fmla="*/ 0 h 317"/>
                <a:gd name="T92" fmla="*/ 612 w 554"/>
                <a:gd name="T93" fmla="*/ 3 h 317"/>
                <a:gd name="T94" fmla="*/ 563 w 554"/>
                <a:gd name="T95" fmla="*/ 18 h 317"/>
                <a:gd name="T96" fmla="*/ 531 w 554"/>
                <a:gd name="T97" fmla="*/ 18 h 317"/>
                <a:gd name="T98" fmla="*/ 489 w 554"/>
                <a:gd name="T99" fmla="*/ 18 h 317"/>
                <a:gd name="T100" fmla="*/ 471 w 554"/>
                <a:gd name="T101" fmla="*/ 3 h 317"/>
                <a:gd name="T102" fmla="*/ 453 w 554"/>
                <a:gd name="T103" fmla="*/ 10 h 317"/>
                <a:gd name="T104" fmla="*/ 432 w 554"/>
                <a:gd name="T105" fmla="*/ 27 h 317"/>
                <a:gd name="T106" fmla="*/ 400 w 554"/>
                <a:gd name="T107" fmla="*/ 36 h 317"/>
                <a:gd name="T108" fmla="*/ 357 w 554"/>
                <a:gd name="T109" fmla="*/ 27 h 317"/>
                <a:gd name="T110" fmla="*/ 340 w 554"/>
                <a:gd name="T111" fmla="*/ 42 h 317"/>
                <a:gd name="T112" fmla="*/ 307 w 554"/>
                <a:gd name="T113" fmla="*/ 63 h 317"/>
                <a:gd name="T114" fmla="*/ 297 w 554"/>
                <a:gd name="T115" fmla="*/ 63 h 317"/>
                <a:gd name="T116" fmla="*/ 257 w 554"/>
                <a:gd name="T117" fmla="*/ 53 h 317"/>
                <a:gd name="T118" fmla="*/ 220 w 554"/>
                <a:gd name="T119" fmla="*/ 53 h 317"/>
                <a:gd name="T120" fmla="*/ 188 w 554"/>
                <a:gd name="T121" fmla="*/ 52 h 3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54" h="317">
                  <a:moveTo>
                    <a:pt x="130" y="36"/>
                  </a:moveTo>
                  <a:lnTo>
                    <a:pt x="134" y="59"/>
                  </a:lnTo>
                  <a:lnTo>
                    <a:pt x="126" y="87"/>
                  </a:lnTo>
                  <a:lnTo>
                    <a:pt x="87" y="127"/>
                  </a:lnTo>
                  <a:lnTo>
                    <a:pt x="39" y="125"/>
                  </a:lnTo>
                  <a:lnTo>
                    <a:pt x="1" y="139"/>
                  </a:lnTo>
                  <a:lnTo>
                    <a:pt x="0" y="175"/>
                  </a:lnTo>
                  <a:lnTo>
                    <a:pt x="44" y="211"/>
                  </a:lnTo>
                  <a:lnTo>
                    <a:pt x="63" y="227"/>
                  </a:lnTo>
                  <a:lnTo>
                    <a:pt x="93" y="220"/>
                  </a:lnTo>
                  <a:lnTo>
                    <a:pt x="135" y="211"/>
                  </a:lnTo>
                  <a:lnTo>
                    <a:pt x="164" y="269"/>
                  </a:lnTo>
                  <a:lnTo>
                    <a:pt x="186" y="260"/>
                  </a:lnTo>
                  <a:lnTo>
                    <a:pt x="238" y="301"/>
                  </a:lnTo>
                  <a:lnTo>
                    <a:pt x="258" y="317"/>
                  </a:lnTo>
                  <a:lnTo>
                    <a:pt x="283" y="310"/>
                  </a:lnTo>
                  <a:lnTo>
                    <a:pt x="307" y="301"/>
                  </a:lnTo>
                  <a:lnTo>
                    <a:pt x="326" y="299"/>
                  </a:lnTo>
                  <a:lnTo>
                    <a:pt x="346" y="287"/>
                  </a:lnTo>
                  <a:lnTo>
                    <a:pt x="360" y="268"/>
                  </a:lnTo>
                  <a:lnTo>
                    <a:pt x="357" y="245"/>
                  </a:lnTo>
                  <a:lnTo>
                    <a:pt x="327" y="227"/>
                  </a:lnTo>
                  <a:lnTo>
                    <a:pt x="327" y="211"/>
                  </a:lnTo>
                  <a:lnTo>
                    <a:pt x="343" y="198"/>
                  </a:lnTo>
                  <a:lnTo>
                    <a:pt x="374" y="182"/>
                  </a:lnTo>
                  <a:lnTo>
                    <a:pt x="396" y="179"/>
                  </a:lnTo>
                  <a:lnTo>
                    <a:pt x="414" y="197"/>
                  </a:lnTo>
                  <a:lnTo>
                    <a:pt x="434" y="179"/>
                  </a:lnTo>
                  <a:lnTo>
                    <a:pt x="455" y="163"/>
                  </a:lnTo>
                  <a:lnTo>
                    <a:pt x="494" y="141"/>
                  </a:lnTo>
                  <a:lnTo>
                    <a:pt x="489" y="109"/>
                  </a:lnTo>
                  <a:lnTo>
                    <a:pt x="513" y="101"/>
                  </a:lnTo>
                  <a:lnTo>
                    <a:pt x="538" y="78"/>
                  </a:lnTo>
                  <a:lnTo>
                    <a:pt x="554" y="77"/>
                  </a:lnTo>
                  <a:lnTo>
                    <a:pt x="552" y="66"/>
                  </a:lnTo>
                  <a:lnTo>
                    <a:pt x="535" y="59"/>
                  </a:lnTo>
                  <a:lnTo>
                    <a:pt x="515" y="48"/>
                  </a:lnTo>
                  <a:lnTo>
                    <a:pt x="493" y="44"/>
                  </a:lnTo>
                  <a:lnTo>
                    <a:pt x="468" y="44"/>
                  </a:lnTo>
                  <a:lnTo>
                    <a:pt x="455" y="44"/>
                  </a:lnTo>
                  <a:lnTo>
                    <a:pt x="450" y="37"/>
                  </a:lnTo>
                  <a:lnTo>
                    <a:pt x="450" y="25"/>
                  </a:lnTo>
                  <a:lnTo>
                    <a:pt x="464" y="19"/>
                  </a:lnTo>
                  <a:lnTo>
                    <a:pt x="475" y="19"/>
                  </a:lnTo>
                  <a:lnTo>
                    <a:pt x="475" y="7"/>
                  </a:lnTo>
                  <a:lnTo>
                    <a:pt x="461" y="0"/>
                  </a:lnTo>
                  <a:lnTo>
                    <a:pt x="425" y="3"/>
                  </a:lnTo>
                  <a:lnTo>
                    <a:pt x="390" y="12"/>
                  </a:lnTo>
                  <a:lnTo>
                    <a:pt x="368" y="12"/>
                  </a:lnTo>
                  <a:lnTo>
                    <a:pt x="339" y="12"/>
                  </a:lnTo>
                  <a:lnTo>
                    <a:pt x="327" y="3"/>
                  </a:lnTo>
                  <a:lnTo>
                    <a:pt x="314" y="7"/>
                  </a:lnTo>
                  <a:lnTo>
                    <a:pt x="299" y="19"/>
                  </a:lnTo>
                  <a:lnTo>
                    <a:pt x="277" y="25"/>
                  </a:lnTo>
                  <a:lnTo>
                    <a:pt x="248" y="19"/>
                  </a:lnTo>
                  <a:lnTo>
                    <a:pt x="235" y="29"/>
                  </a:lnTo>
                  <a:lnTo>
                    <a:pt x="213" y="44"/>
                  </a:lnTo>
                  <a:lnTo>
                    <a:pt x="206" y="44"/>
                  </a:lnTo>
                  <a:lnTo>
                    <a:pt x="178" y="37"/>
                  </a:lnTo>
                  <a:lnTo>
                    <a:pt x="153" y="37"/>
                  </a:lnTo>
                  <a:lnTo>
                    <a:pt x="130" y="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7" name="Freeform 34"/>
            <p:cNvSpPr>
              <a:spLocks/>
            </p:cNvSpPr>
            <p:nvPr/>
          </p:nvSpPr>
          <p:spPr bwMode="auto">
            <a:xfrm>
              <a:off x="2615" y="672"/>
              <a:ext cx="353" cy="331"/>
            </a:xfrm>
            <a:custGeom>
              <a:avLst/>
              <a:gdLst>
                <a:gd name="T0" fmla="*/ 416 w 312"/>
                <a:gd name="T1" fmla="*/ 77 h 293"/>
                <a:gd name="T2" fmla="*/ 363 w 312"/>
                <a:gd name="T3" fmla="*/ 63 h 293"/>
                <a:gd name="T4" fmla="*/ 308 w 312"/>
                <a:gd name="T5" fmla="*/ 18 h 293"/>
                <a:gd name="T6" fmla="*/ 295 w 312"/>
                <a:gd name="T7" fmla="*/ 49 h 293"/>
                <a:gd name="T8" fmla="*/ 247 w 312"/>
                <a:gd name="T9" fmla="*/ 60 h 293"/>
                <a:gd name="T10" fmla="*/ 221 w 312"/>
                <a:gd name="T11" fmla="*/ 59 h 293"/>
                <a:gd name="T12" fmla="*/ 197 w 312"/>
                <a:gd name="T13" fmla="*/ 52 h 293"/>
                <a:gd name="T14" fmla="*/ 129 w 312"/>
                <a:gd name="T15" fmla="*/ 16 h 293"/>
                <a:gd name="T16" fmla="*/ 92 w 312"/>
                <a:gd name="T17" fmla="*/ 0 h 293"/>
                <a:gd name="T18" fmla="*/ 46 w 312"/>
                <a:gd name="T19" fmla="*/ 10 h 293"/>
                <a:gd name="T20" fmla="*/ 69 w 312"/>
                <a:gd name="T21" fmla="*/ 60 h 293"/>
                <a:gd name="T22" fmla="*/ 76 w 312"/>
                <a:gd name="T23" fmla="*/ 92 h 293"/>
                <a:gd name="T24" fmla="*/ 64 w 312"/>
                <a:gd name="T25" fmla="*/ 124 h 293"/>
                <a:gd name="T26" fmla="*/ 19 w 312"/>
                <a:gd name="T27" fmla="*/ 132 h 293"/>
                <a:gd name="T28" fmla="*/ 0 w 312"/>
                <a:gd name="T29" fmla="*/ 145 h 293"/>
                <a:gd name="T30" fmla="*/ 7 w 312"/>
                <a:gd name="T31" fmla="*/ 164 h 293"/>
                <a:gd name="T32" fmla="*/ 49 w 312"/>
                <a:gd name="T33" fmla="*/ 169 h 293"/>
                <a:gd name="T34" fmla="*/ 92 w 312"/>
                <a:gd name="T35" fmla="*/ 181 h 293"/>
                <a:gd name="T36" fmla="*/ 109 w 312"/>
                <a:gd name="T37" fmla="*/ 223 h 293"/>
                <a:gd name="T38" fmla="*/ 103 w 312"/>
                <a:gd name="T39" fmla="*/ 260 h 293"/>
                <a:gd name="T40" fmla="*/ 123 w 312"/>
                <a:gd name="T41" fmla="*/ 298 h 293"/>
                <a:gd name="T42" fmla="*/ 163 w 312"/>
                <a:gd name="T43" fmla="*/ 329 h 293"/>
                <a:gd name="T44" fmla="*/ 203 w 312"/>
                <a:gd name="T45" fmla="*/ 356 h 293"/>
                <a:gd name="T46" fmla="*/ 247 w 312"/>
                <a:gd name="T47" fmla="*/ 400 h 293"/>
                <a:gd name="T48" fmla="*/ 279 w 312"/>
                <a:gd name="T49" fmla="*/ 412 h 293"/>
                <a:gd name="T50" fmla="*/ 344 w 312"/>
                <a:gd name="T51" fmla="*/ 423 h 293"/>
                <a:gd name="T52" fmla="*/ 350 w 312"/>
                <a:gd name="T53" fmla="*/ 376 h 293"/>
                <a:gd name="T54" fmla="*/ 342 w 312"/>
                <a:gd name="T55" fmla="*/ 329 h 293"/>
                <a:gd name="T56" fmla="*/ 377 w 312"/>
                <a:gd name="T57" fmla="*/ 311 h 293"/>
                <a:gd name="T58" fmla="*/ 370 w 312"/>
                <a:gd name="T59" fmla="*/ 278 h 293"/>
                <a:gd name="T60" fmla="*/ 398 w 312"/>
                <a:gd name="T61" fmla="*/ 219 h 293"/>
                <a:gd name="T62" fmla="*/ 411 w 312"/>
                <a:gd name="T63" fmla="*/ 148 h 293"/>
                <a:gd name="T64" fmla="*/ 445 w 312"/>
                <a:gd name="T65" fmla="*/ 137 h 293"/>
                <a:gd name="T66" fmla="*/ 451 w 312"/>
                <a:gd name="T67" fmla="*/ 70 h 293"/>
                <a:gd name="T68" fmla="*/ 416 w 312"/>
                <a:gd name="T69" fmla="*/ 77 h 2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2" h="293">
                  <a:moveTo>
                    <a:pt x="287" y="53"/>
                  </a:moveTo>
                  <a:lnTo>
                    <a:pt x="251" y="44"/>
                  </a:lnTo>
                  <a:lnTo>
                    <a:pt x="212" y="12"/>
                  </a:lnTo>
                  <a:lnTo>
                    <a:pt x="204" y="34"/>
                  </a:lnTo>
                  <a:lnTo>
                    <a:pt x="171" y="42"/>
                  </a:lnTo>
                  <a:lnTo>
                    <a:pt x="152" y="41"/>
                  </a:lnTo>
                  <a:lnTo>
                    <a:pt x="136" y="36"/>
                  </a:lnTo>
                  <a:lnTo>
                    <a:pt x="89" y="11"/>
                  </a:lnTo>
                  <a:lnTo>
                    <a:pt x="64" y="0"/>
                  </a:lnTo>
                  <a:lnTo>
                    <a:pt x="32" y="7"/>
                  </a:lnTo>
                  <a:lnTo>
                    <a:pt x="48" y="42"/>
                  </a:lnTo>
                  <a:lnTo>
                    <a:pt x="52" y="64"/>
                  </a:lnTo>
                  <a:lnTo>
                    <a:pt x="44" y="86"/>
                  </a:lnTo>
                  <a:lnTo>
                    <a:pt x="13" y="92"/>
                  </a:lnTo>
                  <a:lnTo>
                    <a:pt x="0" y="100"/>
                  </a:lnTo>
                  <a:lnTo>
                    <a:pt x="4" y="113"/>
                  </a:lnTo>
                  <a:lnTo>
                    <a:pt x="34" y="118"/>
                  </a:lnTo>
                  <a:lnTo>
                    <a:pt x="64" y="126"/>
                  </a:lnTo>
                  <a:lnTo>
                    <a:pt x="75" y="154"/>
                  </a:lnTo>
                  <a:lnTo>
                    <a:pt x="71" y="181"/>
                  </a:lnTo>
                  <a:lnTo>
                    <a:pt x="85" y="207"/>
                  </a:lnTo>
                  <a:lnTo>
                    <a:pt x="112" y="228"/>
                  </a:lnTo>
                  <a:lnTo>
                    <a:pt x="140" y="247"/>
                  </a:lnTo>
                  <a:lnTo>
                    <a:pt x="171" y="277"/>
                  </a:lnTo>
                  <a:lnTo>
                    <a:pt x="193" y="286"/>
                  </a:lnTo>
                  <a:lnTo>
                    <a:pt x="238" y="293"/>
                  </a:lnTo>
                  <a:lnTo>
                    <a:pt x="241" y="261"/>
                  </a:lnTo>
                  <a:lnTo>
                    <a:pt x="236" y="228"/>
                  </a:lnTo>
                  <a:lnTo>
                    <a:pt x="260" y="215"/>
                  </a:lnTo>
                  <a:lnTo>
                    <a:pt x="255" y="193"/>
                  </a:lnTo>
                  <a:lnTo>
                    <a:pt x="275" y="152"/>
                  </a:lnTo>
                  <a:lnTo>
                    <a:pt x="284" y="103"/>
                  </a:lnTo>
                  <a:lnTo>
                    <a:pt x="307" y="95"/>
                  </a:lnTo>
                  <a:lnTo>
                    <a:pt x="312" y="49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8" name="Freeform 35"/>
            <p:cNvSpPr>
              <a:spLocks/>
            </p:cNvSpPr>
            <p:nvPr/>
          </p:nvSpPr>
          <p:spPr bwMode="auto">
            <a:xfrm>
              <a:off x="3101" y="1587"/>
              <a:ext cx="782" cy="669"/>
            </a:xfrm>
            <a:custGeom>
              <a:avLst/>
              <a:gdLst>
                <a:gd name="T0" fmla="*/ 357 w 692"/>
                <a:gd name="T1" fmla="*/ 104 h 591"/>
                <a:gd name="T2" fmla="*/ 453 w 692"/>
                <a:gd name="T3" fmla="*/ 69 h 591"/>
                <a:gd name="T4" fmla="*/ 651 w 692"/>
                <a:gd name="T5" fmla="*/ 55 h 591"/>
                <a:gd name="T6" fmla="*/ 845 w 692"/>
                <a:gd name="T7" fmla="*/ 0 h 591"/>
                <a:gd name="T8" fmla="*/ 999 w 692"/>
                <a:gd name="T9" fmla="*/ 57 h 591"/>
                <a:gd name="T10" fmla="*/ 968 w 692"/>
                <a:gd name="T11" fmla="*/ 87 h 591"/>
                <a:gd name="T12" fmla="*/ 981 w 692"/>
                <a:gd name="T13" fmla="*/ 144 h 591"/>
                <a:gd name="T14" fmla="*/ 984 w 692"/>
                <a:gd name="T15" fmla="*/ 189 h 591"/>
                <a:gd name="T16" fmla="*/ 963 w 692"/>
                <a:gd name="T17" fmla="*/ 232 h 591"/>
                <a:gd name="T18" fmla="*/ 966 w 692"/>
                <a:gd name="T19" fmla="*/ 269 h 591"/>
                <a:gd name="T20" fmla="*/ 941 w 692"/>
                <a:gd name="T21" fmla="*/ 306 h 591"/>
                <a:gd name="T22" fmla="*/ 916 w 692"/>
                <a:gd name="T23" fmla="*/ 310 h 591"/>
                <a:gd name="T24" fmla="*/ 890 w 692"/>
                <a:gd name="T25" fmla="*/ 336 h 591"/>
                <a:gd name="T26" fmla="*/ 858 w 692"/>
                <a:gd name="T27" fmla="*/ 306 h 591"/>
                <a:gd name="T28" fmla="*/ 813 w 692"/>
                <a:gd name="T29" fmla="*/ 303 h 591"/>
                <a:gd name="T30" fmla="*/ 780 w 692"/>
                <a:gd name="T31" fmla="*/ 322 h 591"/>
                <a:gd name="T32" fmla="*/ 730 w 692"/>
                <a:gd name="T33" fmla="*/ 370 h 591"/>
                <a:gd name="T34" fmla="*/ 698 w 692"/>
                <a:gd name="T35" fmla="*/ 402 h 591"/>
                <a:gd name="T36" fmla="*/ 764 w 692"/>
                <a:gd name="T37" fmla="*/ 500 h 591"/>
                <a:gd name="T38" fmla="*/ 764 w 692"/>
                <a:gd name="T39" fmla="*/ 549 h 591"/>
                <a:gd name="T40" fmla="*/ 740 w 692"/>
                <a:gd name="T41" fmla="*/ 563 h 591"/>
                <a:gd name="T42" fmla="*/ 692 w 692"/>
                <a:gd name="T43" fmla="*/ 617 h 591"/>
                <a:gd name="T44" fmla="*/ 669 w 692"/>
                <a:gd name="T45" fmla="*/ 661 h 591"/>
                <a:gd name="T46" fmla="*/ 642 w 692"/>
                <a:gd name="T47" fmla="*/ 636 h 591"/>
                <a:gd name="T48" fmla="*/ 615 w 692"/>
                <a:gd name="T49" fmla="*/ 627 h 591"/>
                <a:gd name="T50" fmla="*/ 602 w 692"/>
                <a:gd name="T51" fmla="*/ 640 h 591"/>
                <a:gd name="T52" fmla="*/ 605 w 692"/>
                <a:gd name="T53" fmla="*/ 702 h 591"/>
                <a:gd name="T54" fmla="*/ 597 w 692"/>
                <a:gd name="T55" fmla="*/ 741 h 591"/>
                <a:gd name="T56" fmla="*/ 583 w 692"/>
                <a:gd name="T57" fmla="*/ 747 h 591"/>
                <a:gd name="T58" fmla="*/ 529 w 692"/>
                <a:gd name="T59" fmla="*/ 773 h 591"/>
                <a:gd name="T60" fmla="*/ 518 w 692"/>
                <a:gd name="T61" fmla="*/ 791 h 591"/>
                <a:gd name="T62" fmla="*/ 506 w 692"/>
                <a:gd name="T63" fmla="*/ 823 h 591"/>
                <a:gd name="T64" fmla="*/ 492 w 692"/>
                <a:gd name="T65" fmla="*/ 850 h 591"/>
                <a:gd name="T66" fmla="*/ 475 w 692"/>
                <a:gd name="T67" fmla="*/ 853 h 591"/>
                <a:gd name="T68" fmla="*/ 443 w 692"/>
                <a:gd name="T69" fmla="*/ 850 h 591"/>
                <a:gd name="T70" fmla="*/ 426 w 692"/>
                <a:gd name="T71" fmla="*/ 834 h 591"/>
                <a:gd name="T72" fmla="*/ 426 w 692"/>
                <a:gd name="T73" fmla="*/ 800 h 591"/>
                <a:gd name="T74" fmla="*/ 407 w 692"/>
                <a:gd name="T75" fmla="*/ 784 h 591"/>
                <a:gd name="T76" fmla="*/ 325 w 692"/>
                <a:gd name="T77" fmla="*/ 833 h 591"/>
                <a:gd name="T78" fmla="*/ 306 w 692"/>
                <a:gd name="T79" fmla="*/ 796 h 591"/>
                <a:gd name="T80" fmla="*/ 275 w 692"/>
                <a:gd name="T81" fmla="*/ 779 h 591"/>
                <a:gd name="T82" fmla="*/ 225 w 692"/>
                <a:gd name="T83" fmla="*/ 761 h 591"/>
                <a:gd name="T84" fmla="*/ 133 w 692"/>
                <a:gd name="T85" fmla="*/ 624 h 591"/>
                <a:gd name="T86" fmla="*/ 78 w 692"/>
                <a:gd name="T87" fmla="*/ 654 h 591"/>
                <a:gd name="T88" fmla="*/ 0 w 692"/>
                <a:gd name="T89" fmla="*/ 512 h 591"/>
                <a:gd name="T90" fmla="*/ 32 w 692"/>
                <a:gd name="T91" fmla="*/ 512 h 591"/>
                <a:gd name="T92" fmla="*/ 72 w 692"/>
                <a:gd name="T93" fmla="*/ 463 h 591"/>
                <a:gd name="T94" fmla="*/ 104 w 692"/>
                <a:gd name="T95" fmla="*/ 410 h 591"/>
                <a:gd name="T96" fmla="*/ 163 w 692"/>
                <a:gd name="T97" fmla="*/ 410 h 591"/>
                <a:gd name="T98" fmla="*/ 165 w 692"/>
                <a:gd name="T99" fmla="*/ 373 h 591"/>
                <a:gd name="T100" fmla="*/ 130 w 692"/>
                <a:gd name="T101" fmla="*/ 362 h 591"/>
                <a:gd name="T102" fmla="*/ 130 w 692"/>
                <a:gd name="T103" fmla="*/ 223 h 591"/>
                <a:gd name="T104" fmla="*/ 357 w 692"/>
                <a:gd name="T105" fmla="*/ 104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2" h="591">
                  <a:moveTo>
                    <a:pt x="248" y="72"/>
                  </a:moveTo>
                  <a:lnTo>
                    <a:pt x="314" y="48"/>
                  </a:lnTo>
                  <a:lnTo>
                    <a:pt x="451" y="38"/>
                  </a:lnTo>
                  <a:lnTo>
                    <a:pt x="586" y="0"/>
                  </a:lnTo>
                  <a:lnTo>
                    <a:pt x="692" y="39"/>
                  </a:lnTo>
                  <a:lnTo>
                    <a:pt x="671" y="60"/>
                  </a:lnTo>
                  <a:lnTo>
                    <a:pt x="680" y="99"/>
                  </a:lnTo>
                  <a:lnTo>
                    <a:pt x="682" y="131"/>
                  </a:lnTo>
                  <a:lnTo>
                    <a:pt x="667" y="160"/>
                  </a:lnTo>
                  <a:lnTo>
                    <a:pt x="670" y="187"/>
                  </a:lnTo>
                  <a:lnTo>
                    <a:pt x="652" y="212"/>
                  </a:lnTo>
                  <a:lnTo>
                    <a:pt x="635" y="214"/>
                  </a:lnTo>
                  <a:lnTo>
                    <a:pt x="617" y="233"/>
                  </a:lnTo>
                  <a:lnTo>
                    <a:pt x="595" y="212"/>
                  </a:lnTo>
                  <a:lnTo>
                    <a:pt x="563" y="210"/>
                  </a:lnTo>
                  <a:lnTo>
                    <a:pt x="541" y="223"/>
                  </a:lnTo>
                  <a:lnTo>
                    <a:pt x="506" y="256"/>
                  </a:lnTo>
                  <a:lnTo>
                    <a:pt x="484" y="279"/>
                  </a:lnTo>
                  <a:lnTo>
                    <a:pt x="529" y="346"/>
                  </a:lnTo>
                  <a:lnTo>
                    <a:pt x="529" y="380"/>
                  </a:lnTo>
                  <a:lnTo>
                    <a:pt x="513" y="390"/>
                  </a:lnTo>
                  <a:lnTo>
                    <a:pt x="480" y="427"/>
                  </a:lnTo>
                  <a:lnTo>
                    <a:pt x="464" y="458"/>
                  </a:lnTo>
                  <a:lnTo>
                    <a:pt x="445" y="441"/>
                  </a:lnTo>
                  <a:lnTo>
                    <a:pt x="426" y="434"/>
                  </a:lnTo>
                  <a:lnTo>
                    <a:pt x="418" y="443"/>
                  </a:lnTo>
                  <a:lnTo>
                    <a:pt x="419" y="486"/>
                  </a:lnTo>
                  <a:lnTo>
                    <a:pt x="413" y="513"/>
                  </a:lnTo>
                  <a:lnTo>
                    <a:pt x="404" y="518"/>
                  </a:lnTo>
                  <a:lnTo>
                    <a:pt x="366" y="535"/>
                  </a:lnTo>
                  <a:lnTo>
                    <a:pt x="358" y="548"/>
                  </a:lnTo>
                  <a:lnTo>
                    <a:pt x="350" y="570"/>
                  </a:lnTo>
                  <a:lnTo>
                    <a:pt x="341" y="588"/>
                  </a:lnTo>
                  <a:lnTo>
                    <a:pt x="329" y="591"/>
                  </a:lnTo>
                  <a:lnTo>
                    <a:pt x="307" y="588"/>
                  </a:lnTo>
                  <a:lnTo>
                    <a:pt x="296" y="578"/>
                  </a:lnTo>
                  <a:lnTo>
                    <a:pt x="296" y="554"/>
                  </a:lnTo>
                  <a:lnTo>
                    <a:pt x="282" y="543"/>
                  </a:lnTo>
                  <a:lnTo>
                    <a:pt x="226" y="577"/>
                  </a:lnTo>
                  <a:lnTo>
                    <a:pt x="212" y="551"/>
                  </a:lnTo>
                  <a:lnTo>
                    <a:pt x="190" y="540"/>
                  </a:lnTo>
                  <a:lnTo>
                    <a:pt x="156" y="526"/>
                  </a:lnTo>
                  <a:lnTo>
                    <a:pt x="92" y="432"/>
                  </a:lnTo>
                  <a:lnTo>
                    <a:pt x="54" y="453"/>
                  </a:lnTo>
                  <a:lnTo>
                    <a:pt x="0" y="355"/>
                  </a:lnTo>
                  <a:lnTo>
                    <a:pt x="22" y="355"/>
                  </a:lnTo>
                  <a:lnTo>
                    <a:pt x="50" y="321"/>
                  </a:lnTo>
                  <a:lnTo>
                    <a:pt x="72" y="284"/>
                  </a:lnTo>
                  <a:lnTo>
                    <a:pt x="112" y="284"/>
                  </a:lnTo>
                  <a:lnTo>
                    <a:pt x="114" y="258"/>
                  </a:lnTo>
                  <a:lnTo>
                    <a:pt x="90" y="250"/>
                  </a:lnTo>
                  <a:lnTo>
                    <a:pt x="90" y="154"/>
                  </a:lnTo>
                  <a:lnTo>
                    <a:pt x="248" y="72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29" name="Freeform 36"/>
            <p:cNvSpPr>
              <a:spLocks/>
            </p:cNvSpPr>
            <p:nvPr/>
          </p:nvSpPr>
          <p:spPr bwMode="auto">
            <a:xfrm>
              <a:off x="3422" y="767"/>
              <a:ext cx="616" cy="721"/>
            </a:xfrm>
            <a:custGeom>
              <a:avLst/>
              <a:gdLst>
                <a:gd name="T0" fmla="*/ 688 w 545"/>
                <a:gd name="T1" fmla="*/ 98 h 638"/>
                <a:gd name="T2" fmla="*/ 787 w 545"/>
                <a:gd name="T3" fmla="*/ 365 h 638"/>
                <a:gd name="T4" fmla="*/ 731 w 545"/>
                <a:gd name="T5" fmla="*/ 396 h 638"/>
                <a:gd name="T6" fmla="*/ 747 w 545"/>
                <a:gd name="T7" fmla="*/ 458 h 638"/>
                <a:gd name="T8" fmla="*/ 762 w 545"/>
                <a:gd name="T9" fmla="*/ 530 h 638"/>
                <a:gd name="T10" fmla="*/ 753 w 545"/>
                <a:gd name="T11" fmla="*/ 570 h 638"/>
                <a:gd name="T12" fmla="*/ 676 w 545"/>
                <a:gd name="T13" fmla="*/ 677 h 638"/>
                <a:gd name="T14" fmla="*/ 595 w 545"/>
                <a:gd name="T15" fmla="*/ 768 h 638"/>
                <a:gd name="T16" fmla="*/ 596 w 545"/>
                <a:gd name="T17" fmla="*/ 801 h 638"/>
                <a:gd name="T18" fmla="*/ 630 w 545"/>
                <a:gd name="T19" fmla="*/ 824 h 638"/>
                <a:gd name="T20" fmla="*/ 598 w 545"/>
                <a:gd name="T21" fmla="*/ 874 h 638"/>
                <a:gd name="T22" fmla="*/ 579 w 545"/>
                <a:gd name="T23" fmla="*/ 921 h 638"/>
                <a:gd name="T24" fmla="*/ 454 w 545"/>
                <a:gd name="T25" fmla="*/ 823 h 638"/>
                <a:gd name="T26" fmla="*/ 280 w 545"/>
                <a:gd name="T27" fmla="*/ 678 h 638"/>
                <a:gd name="T28" fmla="*/ 72 w 545"/>
                <a:gd name="T29" fmla="*/ 609 h 638"/>
                <a:gd name="T30" fmla="*/ 35 w 545"/>
                <a:gd name="T31" fmla="*/ 401 h 638"/>
                <a:gd name="T32" fmla="*/ 58 w 545"/>
                <a:gd name="T33" fmla="*/ 180 h 638"/>
                <a:gd name="T34" fmla="*/ 0 w 545"/>
                <a:gd name="T35" fmla="*/ 137 h 638"/>
                <a:gd name="T36" fmla="*/ 106 w 545"/>
                <a:gd name="T37" fmla="*/ 0 h 638"/>
                <a:gd name="T38" fmla="*/ 148 w 545"/>
                <a:gd name="T39" fmla="*/ 42 h 638"/>
                <a:gd name="T40" fmla="*/ 180 w 545"/>
                <a:gd name="T41" fmla="*/ 42 h 638"/>
                <a:gd name="T42" fmla="*/ 233 w 545"/>
                <a:gd name="T43" fmla="*/ 62 h 638"/>
                <a:gd name="T44" fmla="*/ 312 w 545"/>
                <a:gd name="T45" fmla="*/ 68 h 638"/>
                <a:gd name="T46" fmla="*/ 363 w 545"/>
                <a:gd name="T47" fmla="*/ 104 h 638"/>
                <a:gd name="T48" fmla="*/ 422 w 545"/>
                <a:gd name="T49" fmla="*/ 125 h 638"/>
                <a:gd name="T50" fmla="*/ 480 w 545"/>
                <a:gd name="T51" fmla="*/ 121 h 638"/>
                <a:gd name="T52" fmla="*/ 562 w 545"/>
                <a:gd name="T53" fmla="*/ 104 h 638"/>
                <a:gd name="T54" fmla="*/ 627 w 545"/>
                <a:gd name="T55" fmla="*/ 104 h 638"/>
                <a:gd name="T56" fmla="*/ 688 w 545"/>
                <a:gd name="T57" fmla="*/ 98 h 6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5" h="638">
                  <a:moveTo>
                    <a:pt x="477" y="68"/>
                  </a:moveTo>
                  <a:lnTo>
                    <a:pt x="545" y="253"/>
                  </a:lnTo>
                  <a:lnTo>
                    <a:pt x="506" y="274"/>
                  </a:lnTo>
                  <a:lnTo>
                    <a:pt x="518" y="317"/>
                  </a:lnTo>
                  <a:lnTo>
                    <a:pt x="527" y="367"/>
                  </a:lnTo>
                  <a:lnTo>
                    <a:pt x="521" y="395"/>
                  </a:lnTo>
                  <a:lnTo>
                    <a:pt x="468" y="469"/>
                  </a:lnTo>
                  <a:lnTo>
                    <a:pt x="411" y="533"/>
                  </a:lnTo>
                  <a:lnTo>
                    <a:pt x="412" y="555"/>
                  </a:lnTo>
                  <a:lnTo>
                    <a:pt x="436" y="571"/>
                  </a:lnTo>
                  <a:lnTo>
                    <a:pt x="414" y="605"/>
                  </a:lnTo>
                  <a:lnTo>
                    <a:pt x="401" y="638"/>
                  </a:lnTo>
                  <a:lnTo>
                    <a:pt x="315" y="570"/>
                  </a:lnTo>
                  <a:lnTo>
                    <a:pt x="194" y="470"/>
                  </a:lnTo>
                  <a:lnTo>
                    <a:pt x="50" y="422"/>
                  </a:lnTo>
                  <a:lnTo>
                    <a:pt x="24" y="278"/>
                  </a:lnTo>
                  <a:lnTo>
                    <a:pt x="40" y="125"/>
                  </a:lnTo>
                  <a:lnTo>
                    <a:pt x="0" y="95"/>
                  </a:lnTo>
                  <a:lnTo>
                    <a:pt x="73" y="0"/>
                  </a:lnTo>
                  <a:lnTo>
                    <a:pt x="103" y="29"/>
                  </a:lnTo>
                  <a:lnTo>
                    <a:pt x="125" y="29"/>
                  </a:lnTo>
                  <a:lnTo>
                    <a:pt x="161" y="43"/>
                  </a:lnTo>
                  <a:lnTo>
                    <a:pt x="216" y="47"/>
                  </a:lnTo>
                  <a:lnTo>
                    <a:pt x="251" y="72"/>
                  </a:lnTo>
                  <a:lnTo>
                    <a:pt x="292" y="87"/>
                  </a:lnTo>
                  <a:lnTo>
                    <a:pt x="333" y="84"/>
                  </a:lnTo>
                  <a:lnTo>
                    <a:pt x="389" y="72"/>
                  </a:lnTo>
                  <a:lnTo>
                    <a:pt x="434" y="72"/>
                  </a:lnTo>
                  <a:lnTo>
                    <a:pt x="477" y="68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0" name="Freeform 37"/>
            <p:cNvSpPr>
              <a:spLocks/>
            </p:cNvSpPr>
            <p:nvPr/>
          </p:nvSpPr>
          <p:spPr bwMode="auto">
            <a:xfrm>
              <a:off x="2956" y="874"/>
              <a:ext cx="956" cy="887"/>
            </a:xfrm>
            <a:custGeom>
              <a:avLst/>
              <a:gdLst>
                <a:gd name="T0" fmla="*/ 868 w 846"/>
                <a:gd name="T1" fmla="*/ 537 h 785"/>
                <a:gd name="T2" fmla="*/ 1048 w 846"/>
                <a:gd name="T3" fmla="*/ 681 h 785"/>
                <a:gd name="T4" fmla="*/ 1173 w 846"/>
                <a:gd name="T5" fmla="*/ 784 h 785"/>
                <a:gd name="T6" fmla="*/ 1220 w 846"/>
                <a:gd name="T7" fmla="*/ 876 h 785"/>
                <a:gd name="T8" fmla="*/ 1202 w 846"/>
                <a:gd name="T9" fmla="*/ 925 h 785"/>
                <a:gd name="T10" fmla="*/ 1184 w 846"/>
                <a:gd name="T11" fmla="*/ 966 h 785"/>
                <a:gd name="T12" fmla="*/ 1145 w 846"/>
                <a:gd name="T13" fmla="*/ 951 h 785"/>
                <a:gd name="T14" fmla="*/ 1025 w 846"/>
                <a:gd name="T15" fmla="*/ 912 h 785"/>
                <a:gd name="T16" fmla="*/ 843 w 846"/>
                <a:gd name="T17" fmla="*/ 964 h 785"/>
                <a:gd name="T18" fmla="*/ 637 w 846"/>
                <a:gd name="T19" fmla="*/ 980 h 785"/>
                <a:gd name="T20" fmla="*/ 532 w 846"/>
                <a:gd name="T21" fmla="*/ 1021 h 785"/>
                <a:gd name="T22" fmla="*/ 314 w 846"/>
                <a:gd name="T23" fmla="*/ 1132 h 785"/>
                <a:gd name="T24" fmla="*/ 273 w 846"/>
                <a:gd name="T25" fmla="*/ 1103 h 785"/>
                <a:gd name="T26" fmla="*/ 130 w 846"/>
                <a:gd name="T27" fmla="*/ 966 h 785"/>
                <a:gd name="T28" fmla="*/ 69 w 846"/>
                <a:gd name="T29" fmla="*/ 1018 h 785"/>
                <a:gd name="T30" fmla="*/ 35 w 846"/>
                <a:gd name="T31" fmla="*/ 946 h 785"/>
                <a:gd name="T32" fmla="*/ 0 w 846"/>
                <a:gd name="T33" fmla="*/ 903 h 785"/>
                <a:gd name="T34" fmla="*/ 53 w 846"/>
                <a:gd name="T35" fmla="*/ 840 h 785"/>
                <a:gd name="T36" fmla="*/ 66 w 846"/>
                <a:gd name="T37" fmla="*/ 792 h 785"/>
                <a:gd name="T38" fmla="*/ 81 w 846"/>
                <a:gd name="T39" fmla="*/ 834 h 785"/>
                <a:gd name="T40" fmla="*/ 114 w 846"/>
                <a:gd name="T41" fmla="*/ 823 h 785"/>
                <a:gd name="T42" fmla="*/ 89 w 846"/>
                <a:gd name="T43" fmla="*/ 774 h 785"/>
                <a:gd name="T44" fmla="*/ 89 w 846"/>
                <a:gd name="T45" fmla="*/ 706 h 785"/>
                <a:gd name="T46" fmla="*/ 138 w 846"/>
                <a:gd name="T47" fmla="*/ 676 h 785"/>
                <a:gd name="T48" fmla="*/ 170 w 846"/>
                <a:gd name="T49" fmla="*/ 632 h 785"/>
                <a:gd name="T50" fmla="*/ 184 w 846"/>
                <a:gd name="T51" fmla="*/ 540 h 785"/>
                <a:gd name="T52" fmla="*/ 147 w 846"/>
                <a:gd name="T53" fmla="*/ 523 h 785"/>
                <a:gd name="T54" fmla="*/ 138 w 846"/>
                <a:gd name="T55" fmla="*/ 487 h 785"/>
                <a:gd name="T56" fmla="*/ 165 w 846"/>
                <a:gd name="T57" fmla="*/ 459 h 785"/>
                <a:gd name="T58" fmla="*/ 277 w 846"/>
                <a:gd name="T59" fmla="*/ 460 h 785"/>
                <a:gd name="T60" fmla="*/ 353 w 846"/>
                <a:gd name="T61" fmla="*/ 497 h 785"/>
                <a:gd name="T62" fmla="*/ 420 w 846"/>
                <a:gd name="T63" fmla="*/ 384 h 785"/>
                <a:gd name="T64" fmla="*/ 373 w 846"/>
                <a:gd name="T65" fmla="*/ 353 h 785"/>
                <a:gd name="T66" fmla="*/ 384 w 846"/>
                <a:gd name="T67" fmla="*/ 225 h 785"/>
                <a:gd name="T68" fmla="*/ 497 w 846"/>
                <a:gd name="T69" fmla="*/ 63 h 785"/>
                <a:gd name="T70" fmla="*/ 502 w 846"/>
                <a:gd name="T71" fmla="*/ 36 h 785"/>
                <a:gd name="T72" fmla="*/ 596 w 846"/>
                <a:gd name="T73" fmla="*/ 0 h 785"/>
                <a:gd name="T74" fmla="*/ 650 w 846"/>
                <a:gd name="T75" fmla="*/ 40 h 785"/>
                <a:gd name="T76" fmla="*/ 629 w 846"/>
                <a:gd name="T77" fmla="*/ 275 h 785"/>
                <a:gd name="T78" fmla="*/ 667 w 846"/>
                <a:gd name="T79" fmla="*/ 471 h 785"/>
                <a:gd name="T80" fmla="*/ 868 w 846"/>
                <a:gd name="T81" fmla="*/ 537 h 7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46" h="785">
                  <a:moveTo>
                    <a:pt x="602" y="372"/>
                  </a:moveTo>
                  <a:lnTo>
                    <a:pt x="726" y="473"/>
                  </a:lnTo>
                  <a:lnTo>
                    <a:pt x="813" y="543"/>
                  </a:lnTo>
                  <a:lnTo>
                    <a:pt x="846" y="607"/>
                  </a:lnTo>
                  <a:lnTo>
                    <a:pt x="834" y="642"/>
                  </a:lnTo>
                  <a:lnTo>
                    <a:pt x="820" y="670"/>
                  </a:lnTo>
                  <a:lnTo>
                    <a:pt x="793" y="659"/>
                  </a:lnTo>
                  <a:lnTo>
                    <a:pt x="711" y="632"/>
                  </a:lnTo>
                  <a:lnTo>
                    <a:pt x="584" y="668"/>
                  </a:lnTo>
                  <a:lnTo>
                    <a:pt x="442" y="679"/>
                  </a:lnTo>
                  <a:lnTo>
                    <a:pt x="369" y="708"/>
                  </a:lnTo>
                  <a:lnTo>
                    <a:pt x="218" y="785"/>
                  </a:lnTo>
                  <a:lnTo>
                    <a:pt x="189" y="765"/>
                  </a:lnTo>
                  <a:lnTo>
                    <a:pt x="90" y="670"/>
                  </a:lnTo>
                  <a:lnTo>
                    <a:pt x="48" y="705"/>
                  </a:lnTo>
                  <a:lnTo>
                    <a:pt x="24" y="656"/>
                  </a:lnTo>
                  <a:lnTo>
                    <a:pt x="0" y="626"/>
                  </a:lnTo>
                  <a:lnTo>
                    <a:pt x="37" y="582"/>
                  </a:lnTo>
                  <a:lnTo>
                    <a:pt x="45" y="549"/>
                  </a:lnTo>
                  <a:lnTo>
                    <a:pt x="57" y="578"/>
                  </a:lnTo>
                  <a:lnTo>
                    <a:pt x="79" y="570"/>
                  </a:lnTo>
                  <a:lnTo>
                    <a:pt x="62" y="536"/>
                  </a:lnTo>
                  <a:lnTo>
                    <a:pt x="62" y="489"/>
                  </a:lnTo>
                  <a:lnTo>
                    <a:pt x="96" y="468"/>
                  </a:lnTo>
                  <a:lnTo>
                    <a:pt x="118" y="438"/>
                  </a:lnTo>
                  <a:lnTo>
                    <a:pt x="127" y="374"/>
                  </a:lnTo>
                  <a:lnTo>
                    <a:pt x="102" y="363"/>
                  </a:lnTo>
                  <a:lnTo>
                    <a:pt x="96" y="337"/>
                  </a:lnTo>
                  <a:lnTo>
                    <a:pt x="114" y="318"/>
                  </a:lnTo>
                  <a:lnTo>
                    <a:pt x="192" y="319"/>
                  </a:lnTo>
                  <a:lnTo>
                    <a:pt x="244" y="344"/>
                  </a:lnTo>
                  <a:lnTo>
                    <a:pt x="291" y="266"/>
                  </a:lnTo>
                  <a:lnTo>
                    <a:pt x="258" y="244"/>
                  </a:lnTo>
                  <a:lnTo>
                    <a:pt x="266" y="156"/>
                  </a:lnTo>
                  <a:lnTo>
                    <a:pt x="344" y="44"/>
                  </a:lnTo>
                  <a:lnTo>
                    <a:pt x="348" y="25"/>
                  </a:lnTo>
                  <a:lnTo>
                    <a:pt x="412" y="0"/>
                  </a:lnTo>
                  <a:lnTo>
                    <a:pt x="450" y="27"/>
                  </a:lnTo>
                  <a:lnTo>
                    <a:pt x="436" y="190"/>
                  </a:lnTo>
                  <a:lnTo>
                    <a:pt x="462" y="327"/>
                  </a:lnTo>
                  <a:lnTo>
                    <a:pt x="602" y="37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1" name="Freeform 38"/>
            <p:cNvSpPr>
              <a:spLocks/>
            </p:cNvSpPr>
            <p:nvPr/>
          </p:nvSpPr>
          <p:spPr bwMode="auto">
            <a:xfrm>
              <a:off x="887" y="3028"/>
              <a:ext cx="592" cy="668"/>
            </a:xfrm>
            <a:custGeom>
              <a:avLst/>
              <a:gdLst>
                <a:gd name="T0" fmla="*/ 269 w 524"/>
                <a:gd name="T1" fmla="*/ 14 h 591"/>
                <a:gd name="T2" fmla="*/ 312 w 524"/>
                <a:gd name="T3" fmla="*/ 2 h 591"/>
                <a:gd name="T4" fmla="*/ 338 w 524"/>
                <a:gd name="T5" fmla="*/ 40 h 591"/>
                <a:gd name="T6" fmla="*/ 411 w 524"/>
                <a:gd name="T7" fmla="*/ 0 h 591"/>
                <a:gd name="T8" fmla="*/ 463 w 524"/>
                <a:gd name="T9" fmla="*/ 80 h 591"/>
                <a:gd name="T10" fmla="*/ 611 w 524"/>
                <a:gd name="T11" fmla="*/ 135 h 591"/>
                <a:gd name="T12" fmla="*/ 756 w 524"/>
                <a:gd name="T13" fmla="*/ 202 h 591"/>
                <a:gd name="T14" fmla="*/ 740 w 524"/>
                <a:gd name="T15" fmla="*/ 254 h 591"/>
                <a:gd name="T16" fmla="*/ 667 w 524"/>
                <a:gd name="T17" fmla="*/ 252 h 591"/>
                <a:gd name="T18" fmla="*/ 647 w 524"/>
                <a:gd name="T19" fmla="*/ 304 h 591"/>
                <a:gd name="T20" fmla="*/ 714 w 524"/>
                <a:gd name="T21" fmla="*/ 375 h 591"/>
                <a:gd name="T22" fmla="*/ 704 w 524"/>
                <a:gd name="T23" fmla="*/ 587 h 591"/>
                <a:gd name="T24" fmla="*/ 624 w 524"/>
                <a:gd name="T25" fmla="*/ 708 h 591"/>
                <a:gd name="T26" fmla="*/ 584 w 524"/>
                <a:gd name="T27" fmla="*/ 808 h 591"/>
                <a:gd name="T28" fmla="*/ 574 w 524"/>
                <a:gd name="T29" fmla="*/ 853 h 591"/>
                <a:gd name="T30" fmla="*/ 538 w 524"/>
                <a:gd name="T31" fmla="*/ 779 h 591"/>
                <a:gd name="T32" fmla="*/ 502 w 524"/>
                <a:gd name="T33" fmla="*/ 752 h 591"/>
                <a:gd name="T34" fmla="*/ 459 w 524"/>
                <a:gd name="T35" fmla="*/ 727 h 591"/>
                <a:gd name="T36" fmla="*/ 364 w 524"/>
                <a:gd name="T37" fmla="*/ 668 h 591"/>
                <a:gd name="T38" fmla="*/ 303 w 524"/>
                <a:gd name="T39" fmla="*/ 628 h 591"/>
                <a:gd name="T40" fmla="*/ 271 w 524"/>
                <a:gd name="T41" fmla="*/ 632 h 591"/>
                <a:gd name="T42" fmla="*/ 212 w 524"/>
                <a:gd name="T43" fmla="*/ 587 h 591"/>
                <a:gd name="T44" fmla="*/ 68 w 524"/>
                <a:gd name="T45" fmla="*/ 587 h 591"/>
                <a:gd name="T46" fmla="*/ 51 w 524"/>
                <a:gd name="T47" fmla="*/ 606 h 591"/>
                <a:gd name="T48" fmla="*/ 36 w 524"/>
                <a:gd name="T49" fmla="*/ 569 h 591"/>
                <a:gd name="T50" fmla="*/ 42 w 524"/>
                <a:gd name="T51" fmla="*/ 509 h 591"/>
                <a:gd name="T52" fmla="*/ 42 w 524"/>
                <a:gd name="T53" fmla="*/ 442 h 591"/>
                <a:gd name="T54" fmla="*/ 19 w 524"/>
                <a:gd name="T55" fmla="*/ 380 h 591"/>
                <a:gd name="T56" fmla="*/ 0 w 524"/>
                <a:gd name="T57" fmla="*/ 347 h 591"/>
                <a:gd name="T58" fmla="*/ 71 w 524"/>
                <a:gd name="T59" fmla="*/ 285 h 591"/>
                <a:gd name="T60" fmla="*/ 167 w 524"/>
                <a:gd name="T61" fmla="*/ 166 h 591"/>
                <a:gd name="T62" fmla="*/ 176 w 524"/>
                <a:gd name="T63" fmla="*/ 124 h 591"/>
                <a:gd name="T64" fmla="*/ 235 w 524"/>
                <a:gd name="T65" fmla="*/ 66 h 591"/>
                <a:gd name="T66" fmla="*/ 277 w 524"/>
                <a:gd name="T67" fmla="*/ 66 h 591"/>
                <a:gd name="T68" fmla="*/ 269 w 524"/>
                <a:gd name="T69" fmla="*/ 14 h 5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4" h="591">
                  <a:moveTo>
                    <a:pt x="187" y="10"/>
                  </a:moveTo>
                  <a:lnTo>
                    <a:pt x="216" y="2"/>
                  </a:lnTo>
                  <a:lnTo>
                    <a:pt x="235" y="27"/>
                  </a:lnTo>
                  <a:lnTo>
                    <a:pt x="285" y="0"/>
                  </a:lnTo>
                  <a:lnTo>
                    <a:pt x="321" y="56"/>
                  </a:lnTo>
                  <a:lnTo>
                    <a:pt x="424" y="93"/>
                  </a:lnTo>
                  <a:lnTo>
                    <a:pt x="524" y="140"/>
                  </a:lnTo>
                  <a:lnTo>
                    <a:pt x="513" y="176"/>
                  </a:lnTo>
                  <a:lnTo>
                    <a:pt x="462" y="174"/>
                  </a:lnTo>
                  <a:lnTo>
                    <a:pt x="449" y="211"/>
                  </a:lnTo>
                  <a:lnTo>
                    <a:pt x="495" y="260"/>
                  </a:lnTo>
                  <a:lnTo>
                    <a:pt x="488" y="406"/>
                  </a:lnTo>
                  <a:lnTo>
                    <a:pt x="433" y="490"/>
                  </a:lnTo>
                  <a:lnTo>
                    <a:pt x="405" y="560"/>
                  </a:lnTo>
                  <a:lnTo>
                    <a:pt x="398" y="591"/>
                  </a:lnTo>
                  <a:lnTo>
                    <a:pt x="373" y="540"/>
                  </a:lnTo>
                  <a:lnTo>
                    <a:pt x="348" y="520"/>
                  </a:lnTo>
                  <a:lnTo>
                    <a:pt x="318" y="503"/>
                  </a:lnTo>
                  <a:lnTo>
                    <a:pt x="252" y="463"/>
                  </a:lnTo>
                  <a:lnTo>
                    <a:pt x="210" y="435"/>
                  </a:lnTo>
                  <a:lnTo>
                    <a:pt x="188" y="438"/>
                  </a:lnTo>
                  <a:lnTo>
                    <a:pt x="147" y="406"/>
                  </a:lnTo>
                  <a:lnTo>
                    <a:pt x="47" y="406"/>
                  </a:lnTo>
                  <a:lnTo>
                    <a:pt x="35" y="419"/>
                  </a:lnTo>
                  <a:lnTo>
                    <a:pt x="25" y="394"/>
                  </a:lnTo>
                  <a:lnTo>
                    <a:pt x="29" y="352"/>
                  </a:lnTo>
                  <a:lnTo>
                    <a:pt x="29" y="306"/>
                  </a:lnTo>
                  <a:lnTo>
                    <a:pt x="13" y="263"/>
                  </a:lnTo>
                  <a:lnTo>
                    <a:pt x="0" y="241"/>
                  </a:lnTo>
                  <a:lnTo>
                    <a:pt x="50" y="197"/>
                  </a:lnTo>
                  <a:lnTo>
                    <a:pt x="116" y="115"/>
                  </a:lnTo>
                  <a:lnTo>
                    <a:pt x="122" y="86"/>
                  </a:lnTo>
                  <a:lnTo>
                    <a:pt x="163" y="45"/>
                  </a:lnTo>
                  <a:lnTo>
                    <a:pt x="192" y="45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2" name="Freeform 39"/>
            <p:cNvSpPr>
              <a:spLocks/>
            </p:cNvSpPr>
            <p:nvPr/>
          </p:nvSpPr>
          <p:spPr bwMode="auto">
            <a:xfrm>
              <a:off x="1324" y="3638"/>
              <a:ext cx="523" cy="472"/>
            </a:xfrm>
            <a:custGeom>
              <a:avLst/>
              <a:gdLst>
                <a:gd name="T0" fmla="*/ 321 w 463"/>
                <a:gd name="T1" fmla="*/ 20 h 417"/>
                <a:gd name="T2" fmla="*/ 496 w 463"/>
                <a:gd name="T3" fmla="*/ 0 h 417"/>
                <a:gd name="T4" fmla="*/ 646 w 463"/>
                <a:gd name="T5" fmla="*/ 11 h 417"/>
                <a:gd name="T6" fmla="*/ 668 w 463"/>
                <a:gd name="T7" fmla="*/ 59 h 417"/>
                <a:gd name="T8" fmla="*/ 647 w 463"/>
                <a:gd name="T9" fmla="*/ 221 h 417"/>
                <a:gd name="T10" fmla="*/ 491 w 463"/>
                <a:gd name="T11" fmla="*/ 332 h 417"/>
                <a:gd name="T12" fmla="*/ 485 w 463"/>
                <a:gd name="T13" fmla="*/ 367 h 417"/>
                <a:gd name="T14" fmla="*/ 560 w 463"/>
                <a:gd name="T15" fmla="*/ 362 h 417"/>
                <a:gd name="T16" fmla="*/ 579 w 463"/>
                <a:gd name="T17" fmla="*/ 454 h 417"/>
                <a:gd name="T18" fmla="*/ 564 w 463"/>
                <a:gd name="T19" fmla="*/ 509 h 417"/>
                <a:gd name="T20" fmla="*/ 528 w 463"/>
                <a:gd name="T21" fmla="*/ 563 h 417"/>
                <a:gd name="T22" fmla="*/ 521 w 463"/>
                <a:gd name="T23" fmla="*/ 524 h 417"/>
                <a:gd name="T24" fmla="*/ 505 w 463"/>
                <a:gd name="T25" fmla="*/ 524 h 417"/>
                <a:gd name="T26" fmla="*/ 489 w 463"/>
                <a:gd name="T27" fmla="*/ 542 h 417"/>
                <a:gd name="T28" fmla="*/ 489 w 463"/>
                <a:gd name="T29" fmla="*/ 569 h 417"/>
                <a:gd name="T30" fmla="*/ 385 w 463"/>
                <a:gd name="T31" fmla="*/ 604 h 417"/>
                <a:gd name="T32" fmla="*/ 357 w 463"/>
                <a:gd name="T33" fmla="*/ 574 h 417"/>
                <a:gd name="T34" fmla="*/ 131 w 463"/>
                <a:gd name="T35" fmla="*/ 447 h 417"/>
                <a:gd name="T36" fmla="*/ 125 w 463"/>
                <a:gd name="T37" fmla="*/ 396 h 417"/>
                <a:gd name="T38" fmla="*/ 76 w 463"/>
                <a:gd name="T39" fmla="*/ 334 h 417"/>
                <a:gd name="T40" fmla="*/ 80 w 463"/>
                <a:gd name="T41" fmla="*/ 300 h 417"/>
                <a:gd name="T42" fmla="*/ 120 w 463"/>
                <a:gd name="T43" fmla="*/ 318 h 417"/>
                <a:gd name="T44" fmla="*/ 136 w 463"/>
                <a:gd name="T45" fmla="*/ 300 h 417"/>
                <a:gd name="T46" fmla="*/ 125 w 463"/>
                <a:gd name="T47" fmla="*/ 268 h 417"/>
                <a:gd name="T48" fmla="*/ 107 w 463"/>
                <a:gd name="T49" fmla="*/ 232 h 417"/>
                <a:gd name="T50" fmla="*/ 76 w 463"/>
                <a:gd name="T51" fmla="*/ 215 h 417"/>
                <a:gd name="T52" fmla="*/ 58 w 463"/>
                <a:gd name="T53" fmla="*/ 228 h 417"/>
                <a:gd name="T54" fmla="*/ 0 w 463"/>
                <a:gd name="T55" fmla="*/ 145 h 417"/>
                <a:gd name="T56" fmla="*/ 21 w 463"/>
                <a:gd name="T57" fmla="*/ 119 h 417"/>
                <a:gd name="T58" fmla="*/ 16 w 463"/>
                <a:gd name="T59" fmla="*/ 74 h 417"/>
                <a:gd name="T60" fmla="*/ 27 w 463"/>
                <a:gd name="T61" fmla="*/ 25 h 417"/>
                <a:gd name="T62" fmla="*/ 227 w 463"/>
                <a:gd name="T63" fmla="*/ 11 h 417"/>
                <a:gd name="T64" fmla="*/ 321 w 463"/>
                <a:gd name="T65" fmla="*/ 20 h 4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" h="417">
                  <a:moveTo>
                    <a:pt x="222" y="14"/>
                  </a:moveTo>
                  <a:lnTo>
                    <a:pt x="344" y="0"/>
                  </a:lnTo>
                  <a:lnTo>
                    <a:pt x="448" y="8"/>
                  </a:lnTo>
                  <a:lnTo>
                    <a:pt x="463" y="41"/>
                  </a:lnTo>
                  <a:lnTo>
                    <a:pt x="449" y="152"/>
                  </a:lnTo>
                  <a:lnTo>
                    <a:pt x="341" y="229"/>
                  </a:lnTo>
                  <a:lnTo>
                    <a:pt x="336" y="253"/>
                  </a:lnTo>
                  <a:lnTo>
                    <a:pt x="389" y="250"/>
                  </a:lnTo>
                  <a:lnTo>
                    <a:pt x="402" y="313"/>
                  </a:lnTo>
                  <a:lnTo>
                    <a:pt x="391" y="352"/>
                  </a:lnTo>
                  <a:lnTo>
                    <a:pt x="366" y="388"/>
                  </a:lnTo>
                  <a:lnTo>
                    <a:pt x="361" y="361"/>
                  </a:lnTo>
                  <a:lnTo>
                    <a:pt x="351" y="361"/>
                  </a:lnTo>
                  <a:lnTo>
                    <a:pt x="339" y="374"/>
                  </a:lnTo>
                  <a:lnTo>
                    <a:pt x="339" y="392"/>
                  </a:lnTo>
                  <a:lnTo>
                    <a:pt x="267" y="417"/>
                  </a:lnTo>
                  <a:lnTo>
                    <a:pt x="248" y="396"/>
                  </a:lnTo>
                  <a:lnTo>
                    <a:pt x="91" y="308"/>
                  </a:lnTo>
                  <a:lnTo>
                    <a:pt x="87" y="273"/>
                  </a:lnTo>
                  <a:lnTo>
                    <a:pt x="52" y="231"/>
                  </a:lnTo>
                  <a:lnTo>
                    <a:pt x="56" y="207"/>
                  </a:lnTo>
                  <a:lnTo>
                    <a:pt x="83" y="219"/>
                  </a:lnTo>
                  <a:lnTo>
                    <a:pt x="94" y="207"/>
                  </a:lnTo>
                  <a:lnTo>
                    <a:pt x="87" y="185"/>
                  </a:lnTo>
                  <a:lnTo>
                    <a:pt x="74" y="160"/>
                  </a:lnTo>
                  <a:lnTo>
                    <a:pt x="52" y="148"/>
                  </a:lnTo>
                  <a:lnTo>
                    <a:pt x="40" y="157"/>
                  </a:lnTo>
                  <a:lnTo>
                    <a:pt x="0" y="100"/>
                  </a:lnTo>
                  <a:lnTo>
                    <a:pt x="15" y="82"/>
                  </a:lnTo>
                  <a:lnTo>
                    <a:pt x="11" y="50"/>
                  </a:lnTo>
                  <a:lnTo>
                    <a:pt x="19" y="17"/>
                  </a:lnTo>
                  <a:lnTo>
                    <a:pt x="158" y="8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3" name="Freeform 40"/>
            <p:cNvSpPr>
              <a:spLocks/>
            </p:cNvSpPr>
            <p:nvPr/>
          </p:nvSpPr>
          <p:spPr bwMode="auto">
            <a:xfrm>
              <a:off x="1344" y="3039"/>
              <a:ext cx="680" cy="652"/>
            </a:xfrm>
            <a:custGeom>
              <a:avLst/>
              <a:gdLst>
                <a:gd name="T0" fmla="*/ 130 w 601"/>
                <a:gd name="T1" fmla="*/ 367 h 577"/>
                <a:gd name="T2" fmla="*/ 64 w 601"/>
                <a:gd name="T3" fmla="*/ 296 h 577"/>
                <a:gd name="T4" fmla="*/ 81 w 601"/>
                <a:gd name="T5" fmla="*/ 237 h 577"/>
                <a:gd name="T6" fmla="*/ 157 w 601"/>
                <a:gd name="T7" fmla="*/ 237 h 577"/>
                <a:gd name="T8" fmla="*/ 173 w 601"/>
                <a:gd name="T9" fmla="*/ 189 h 577"/>
                <a:gd name="T10" fmla="*/ 206 w 601"/>
                <a:gd name="T11" fmla="*/ 180 h 577"/>
                <a:gd name="T12" fmla="*/ 218 w 601"/>
                <a:gd name="T13" fmla="*/ 147 h 577"/>
                <a:gd name="T14" fmla="*/ 264 w 601"/>
                <a:gd name="T15" fmla="*/ 163 h 577"/>
                <a:gd name="T16" fmla="*/ 283 w 601"/>
                <a:gd name="T17" fmla="*/ 130 h 577"/>
                <a:gd name="T18" fmla="*/ 267 w 601"/>
                <a:gd name="T19" fmla="*/ 81 h 577"/>
                <a:gd name="T20" fmla="*/ 335 w 601"/>
                <a:gd name="T21" fmla="*/ 3 h 577"/>
                <a:gd name="T22" fmla="*/ 364 w 601"/>
                <a:gd name="T23" fmla="*/ 0 h 577"/>
                <a:gd name="T24" fmla="*/ 425 w 601"/>
                <a:gd name="T25" fmla="*/ 52 h 577"/>
                <a:gd name="T26" fmla="*/ 527 w 601"/>
                <a:gd name="T27" fmla="*/ 114 h 577"/>
                <a:gd name="T28" fmla="*/ 554 w 601"/>
                <a:gd name="T29" fmla="*/ 190 h 577"/>
                <a:gd name="T30" fmla="*/ 588 w 601"/>
                <a:gd name="T31" fmla="*/ 354 h 577"/>
                <a:gd name="T32" fmla="*/ 680 w 601"/>
                <a:gd name="T33" fmla="*/ 348 h 577"/>
                <a:gd name="T34" fmla="*/ 793 w 601"/>
                <a:gd name="T35" fmla="*/ 399 h 577"/>
                <a:gd name="T36" fmla="*/ 834 w 601"/>
                <a:gd name="T37" fmla="*/ 458 h 577"/>
                <a:gd name="T38" fmla="*/ 860 w 601"/>
                <a:gd name="T39" fmla="*/ 609 h 577"/>
                <a:gd name="T40" fmla="*/ 870 w 601"/>
                <a:gd name="T41" fmla="*/ 670 h 577"/>
                <a:gd name="T42" fmla="*/ 818 w 601"/>
                <a:gd name="T43" fmla="*/ 730 h 577"/>
                <a:gd name="T44" fmla="*/ 721 w 601"/>
                <a:gd name="T45" fmla="*/ 775 h 577"/>
                <a:gd name="T46" fmla="*/ 644 w 601"/>
                <a:gd name="T47" fmla="*/ 833 h 577"/>
                <a:gd name="T48" fmla="*/ 623 w 601"/>
                <a:gd name="T49" fmla="*/ 779 h 577"/>
                <a:gd name="T50" fmla="*/ 476 w 601"/>
                <a:gd name="T51" fmla="*/ 766 h 577"/>
                <a:gd name="T52" fmla="*/ 294 w 601"/>
                <a:gd name="T53" fmla="*/ 788 h 577"/>
                <a:gd name="T54" fmla="*/ 201 w 601"/>
                <a:gd name="T55" fmla="*/ 779 h 577"/>
                <a:gd name="T56" fmla="*/ 0 w 601"/>
                <a:gd name="T57" fmla="*/ 792 h 577"/>
                <a:gd name="T58" fmla="*/ 42 w 601"/>
                <a:gd name="T59" fmla="*/ 688 h 577"/>
                <a:gd name="T60" fmla="*/ 120 w 601"/>
                <a:gd name="T61" fmla="*/ 574 h 577"/>
                <a:gd name="T62" fmla="*/ 130 w 601"/>
                <a:gd name="T63" fmla="*/ 367 h 5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1" h="577">
                  <a:moveTo>
                    <a:pt x="90" y="255"/>
                  </a:moveTo>
                  <a:lnTo>
                    <a:pt x="44" y="205"/>
                  </a:lnTo>
                  <a:lnTo>
                    <a:pt x="57" y="165"/>
                  </a:lnTo>
                  <a:lnTo>
                    <a:pt x="109" y="165"/>
                  </a:lnTo>
                  <a:lnTo>
                    <a:pt x="119" y="131"/>
                  </a:lnTo>
                  <a:lnTo>
                    <a:pt x="142" y="125"/>
                  </a:lnTo>
                  <a:lnTo>
                    <a:pt x="151" y="102"/>
                  </a:lnTo>
                  <a:lnTo>
                    <a:pt x="182" y="112"/>
                  </a:lnTo>
                  <a:lnTo>
                    <a:pt x="195" y="90"/>
                  </a:lnTo>
                  <a:lnTo>
                    <a:pt x="185" y="57"/>
                  </a:lnTo>
                  <a:lnTo>
                    <a:pt x="232" y="3"/>
                  </a:lnTo>
                  <a:lnTo>
                    <a:pt x="252" y="0"/>
                  </a:lnTo>
                  <a:lnTo>
                    <a:pt x="293" y="36"/>
                  </a:lnTo>
                  <a:lnTo>
                    <a:pt x="364" y="79"/>
                  </a:lnTo>
                  <a:lnTo>
                    <a:pt x="383" y="132"/>
                  </a:lnTo>
                  <a:lnTo>
                    <a:pt x="407" y="245"/>
                  </a:lnTo>
                  <a:lnTo>
                    <a:pt x="469" y="242"/>
                  </a:lnTo>
                  <a:lnTo>
                    <a:pt x="548" y="276"/>
                  </a:lnTo>
                  <a:lnTo>
                    <a:pt x="575" y="317"/>
                  </a:lnTo>
                  <a:lnTo>
                    <a:pt x="594" y="422"/>
                  </a:lnTo>
                  <a:lnTo>
                    <a:pt x="601" y="465"/>
                  </a:lnTo>
                  <a:lnTo>
                    <a:pt x="565" y="506"/>
                  </a:lnTo>
                  <a:lnTo>
                    <a:pt x="498" y="537"/>
                  </a:lnTo>
                  <a:lnTo>
                    <a:pt x="445" y="577"/>
                  </a:lnTo>
                  <a:lnTo>
                    <a:pt x="430" y="540"/>
                  </a:lnTo>
                  <a:lnTo>
                    <a:pt x="329" y="531"/>
                  </a:lnTo>
                  <a:lnTo>
                    <a:pt x="203" y="546"/>
                  </a:lnTo>
                  <a:lnTo>
                    <a:pt x="139" y="540"/>
                  </a:lnTo>
                  <a:lnTo>
                    <a:pt x="0" y="549"/>
                  </a:lnTo>
                  <a:lnTo>
                    <a:pt x="29" y="477"/>
                  </a:lnTo>
                  <a:lnTo>
                    <a:pt x="83" y="398"/>
                  </a:lnTo>
                  <a:lnTo>
                    <a:pt x="90" y="255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4" name="Freeform 41"/>
            <p:cNvSpPr>
              <a:spLocks/>
            </p:cNvSpPr>
            <p:nvPr/>
          </p:nvSpPr>
          <p:spPr bwMode="auto">
            <a:xfrm>
              <a:off x="1704" y="3516"/>
              <a:ext cx="702" cy="478"/>
            </a:xfrm>
            <a:custGeom>
              <a:avLst/>
              <a:gdLst>
                <a:gd name="T0" fmla="*/ 700 w 621"/>
                <a:gd name="T1" fmla="*/ 214 h 423"/>
                <a:gd name="T2" fmla="*/ 898 w 621"/>
                <a:gd name="T3" fmla="*/ 347 h 423"/>
                <a:gd name="T4" fmla="*/ 806 w 621"/>
                <a:gd name="T5" fmla="*/ 347 h 423"/>
                <a:gd name="T6" fmla="*/ 752 w 621"/>
                <a:gd name="T7" fmla="*/ 359 h 423"/>
                <a:gd name="T8" fmla="*/ 702 w 621"/>
                <a:gd name="T9" fmla="*/ 347 h 423"/>
                <a:gd name="T10" fmla="*/ 562 w 621"/>
                <a:gd name="T11" fmla="*/ 347 h 423"/>
                <a:gd name="T12" fmla="*/ 552 w 621"/>
                <a:gd name="T13" fmla="*/ 354 h 423"/>
                <a:gd name="T14" fmla="*/ 442 w 621"/>
                <a:gd name="T15" fmla="*/ 463 h 423"/>
                <a:gd name="T16" fmla="*/ 366 w 621"/>
                <a:gd name="T17" fmla="*/ 507 h 423"/>
                <a:gd name="T18" fmla="*/ 321 w 621"/>
                <a:gd name="T19" fmla="*/ 499 h 423"/>
                <a:gd name="T20" fmla="*/ 278 w 621"/>
                <a:gd name="T21" fmla="*/ 507 h 423"/>
                <a:gd name="T22" fmla="*/ 217 w 621"/>
                <a:gd name="T23" fmla="*/ 511 h 423"/>
                <a:gd name="T24" fmla="*/ 180 w 621"/>
                <a:gd name="T25" fmla="*/ 523 h 423"/>
                <a:gd name="T26" fmla="*/ 121 w 621"/>
                <a:gd name="T27" fmla="*/ 579 h 423"/>
                <a:gd name="T28" fmla="*/ 96 w 621"/>
                <a:gd name="T29" fmla="*/ 610 h 423"/>
                <a:gd name="T30" fmla="*/ 77 w 621"/>
                <a:gd name="T31" fmla="*/ 520 h 423"/>
                <a:gd name="T32" fmla="*/ 0 w 621"/>
                <a:gd name="T33" fmla="*/ 524 h 423"/>
                <a:gd name="T34" fmla="*/ 7 w 621"/>
                <a:gd name="T35" fmla="*/ 490 h 423"/>
                <a:gd name="T36" fmla="*/ 164 w 621"/>
                <a:gd name="T37" fmla="*/ 376 h 423"/>
                <a:gd name="T38" fmla="*/ 184 w 621"/>
                <a:gd name="T39" fmla="*/ 224 h 423"/>
                <a:gd name="T40" fmla="*/ 257 w 621"/>
                <a:gd name="T41" fmla="*/ 168 h 423"/>
                <a:gd name="T42" fmla="*/ 356 w 621"/>
                <a:gd name="T43" fmla="*/ 120 h 423"/>
                <a:gd name="T44" fmla="*/ 409 w 621"/>
                <a:gd name="T45" fmla="*/ 66 h 423"/>
                <a:gd name="T46" fmla="*/ 400 w 621"/>
                <a:gd name="T47" fmla="*/ 0 h 423"/>
                <a:gd name="T48" fmla="*/ 543 w 621"/>
                <a:gd name="T49" fmla="*/ 29 h 423"/>
                <a:gd name="T50" fmla="*/ 658 w 621"/>
                <a:gd name="T51" fmla="*/ 62 h 423"/>
                <a:gd name="T52" fmla="*/ 658 w 621"/>
                <a:gd name="T53" fmla="*/ 131 h 423"/>
                <a:gd name="T54" fmla="*/ 700 w 621"/>
                <a:gd name="T55" fmla="*/ 214 h 4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1" h="423">
                  <a:moveTo>
                    <a:pt x="485" y="148"/>
                  </a:moveTo>
                  <a:lnTo>
                    <a:pt x="621" y="241"/>
                  </a:lnTo>
                  <a:lnTo>
                    <a:pt x="558" y="241"/>
                  </a:lnTo>
                  <a:lnTo>
                    <a:pt x="520" y="249"/>
                  </a:lnTo>
                  <a:lnTo>
                    <a:pt x="486" y="241"/>
                  </a:lnTo>
                  <a:lnTo>
                    <a:pt x="389" y="241"/>
                  </a:lnTo>
                  <a:lnTo>
                    <a:pt x="382" y="245"/>
                  </a:lnTo>
                  <a:lnTo>
                    <a:pt x="306" y="321"/>
                  </a:lnTo>
                  <a:lnTo>
                    <a:pt x="254" y="351"/>
                  </a:lnTo>
                  <a:lnTo>
                    <a:pt x="222" y="346"/>
                  </a:lnTo>
                  <a:lnTo>
                    <a:pt x="193" y="351"/>
                  </a:lnTo>
                  <a:lnTo>
                    <a:pt x="150" y="354"/>
                  </a:lnTo>
                  <a:lnTo>
                    <a:pt x="125" y="363"/>
                  </a:lnTo>
                  <a:lnTo>
                    <a:pt x="84" y="401"/>
                  </a:lnTo>
                  <a:lnTo>
                    <a:pt x="66" y="423"/>
                  </a:lnTo>
                  <a:lnTo>
                    <a:pt x="53" y="360"/>
                  </a:lnTo>
                  <a:lnTo>
                    <a:pt x="0" y="364"/>
                  </a:lnTo>
                  <a:lnTo>
                    <a:pt x="4" y="340"/>
                  </a:lnTo>
                  <a:lnTo>
                    <a:pt x="113" y="261"/>
                  </a:lnTo>
                  <a:lnTo>
                    <a:pt x="127" y="155"/>
                  </a:lnTo>
                  <a:lnTo>
                    <a:pt x="178" y="117"/>
                  </a:lnTo>
                  <a:lnTo>
                    <a:pt x="247" y="83"/>
                  </a:lnTo>
                  <a:lnTo>
                    <a:pt x="283" y="45"/>
                  </a:lnTo>
                  <a:lnTo>
                    <a:pt x="277" y="0"/>
                  </a:lnTo>
                  <a:lnTo>
                    <a:pt x="376" y="20"/>
                  </a:lnTo>
                  <a:lnTo>
                    <a:pt x="456" y="43"/>
                  </a:lnTo>
                  <a:lnTo>
                    <a:pt x="456" y="91"/>
                  </a:lnTo>
                  <a:lnTo>
                    <a:pt x="485" y="148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5" name="Freeform 42"/>
            <p:cNvSpPr>
              <a:spLocks/>
            </p:cNvSpPr>
            <p:nvPr/>
          </p:nvSpPr>
          <p:spPr bwMode="auto">
            <a:xfrm>
              <a:off x="2219" y="3137"/>
              <a:ext cx="793" cy="675"/>
            </a:xfrm>
            <a:custGeom>
              <a:avLst/>
              <a:gdLst>
                <a:gd name="T0" fmla="*/ 294 w 702"/>
                <a:gd name="T1" fmla="*/ 324 h 598"/>
                <a:gd name="T2" fmla="*/ 530 w 702"/>
                <a:gd name="T3" fmla="*/ 316 h 598"/>
                <a:gd name="T4" fmla="*/ 591 w 702"/>
                <a:gd name="T5" fmla="*/ 303 h 598"/>
                <a:gd name="T6" fmla="*/ 643 w 702"/>
                <a:gd name="T7" fmla="*/ 247 h 598"/>
                <a:gd name="T8" fmla="*/ 657 w 702"/>
                <a:gd name="T9" fmla="*/ 155 h 598"/>
                <a:gd name="T10" fmla="*/ 829 w 702"/>
                <a:gd name="T11" fmla="*/ 0 h 598"/>
                <a:gd name="T12" fmla="*/ 833 w 702"/>
                <a:gd name="T13" fmla="*/ 21 h 598"/>
                <a:gd name="T14" fmla="*/ 848 w 702"/>
                <a:gd name="T15" fmla="*/ 27 h 598"/>
                <a:gd name="T16" fmla="*/ 914 w 702"/>
                <a:gd name="T17" fmla="*/ 42 h 598"/>
                <a:gd name="T18" fmla="*/ 956 w 702"/>
                <a:gd name="T19" fmla="*/ 59 h 598"/>
                <a:gd name="T20" fmla="*/ 1012 w 702"/>
                <a:gd name="T21" fmla="*/ 139 h 598"/>
                <a:gd name="T22" fmla="*/ 971 w 702"/>
                <a:gd name="T23" fmla="*/ 178 h 598"/>
                <a:gd name="T24" fmla="*/ 897 w 702"/>
                <a:gd name="T25" fmla="*/ 205 h 598"/>
                <a:gd name="T26" fmla="*/ 879 w 702"/>
                <a:gd name="T27" fmla="*/ 275 h 598"/>
                <a:gd name="T28" fmla="*/ 875 w 702"/>
                <a:gd name="T29" fmla="*/ 344 h 598"/>
                <a:gd name="T30" fmla="*/ 813 w 702"/>
                <a:gd name="T31" fmla="*/ 405 h 598"/>
                <a:gd name="T32" fmla="*/ 816 w 702"/>
                <a:gd name="T33" fmla="*/ 479 h 598"/>
                <a:gd name="T34" fmla="*/ 778 w 702"/>
                <a:gd name="T35" fmla="*/ 537 h 598"/>
                <a:gd name="T36" fmla="*/ 657 w 702"/>
                <a:gd name="T37" fmla="*/ 651 h 598"/>
                <a:gd name="T38" fmla="*/ 615 w 702"/>
                <a:gd name="T39" fmla="*/ 728 h 598"/>
                <a:gd name="T40" fmla="*/ 602 w 702"/>
                <a:gd name="T41" fmla="*/ 829 h 598"/>
                <a:gd name="T42" fmla="*/ 567 w 702"/>
                <a:gd name="T43" fmla="*/ 844 h 598"/>
                <a:gd name="T44" fmla="*/ 513 w 702"/>
                <a:gd name="T45" fmla="*/ 824 h 598"/>
                <a:gd name="T46" fmla="*/ 474 w 702"/>
                <a:gd name="T47" fmla="*/ 829 h 598"/>
                <a:gd name="T48" fmla="*/ 429 w 702"/>
                <a:gd name="T49" fmla="*/ 852 h 598"/>
                <a:gd name="T50" fmla="*/ 392 w 702"/>
                <a:gd name="T51" fmla="*/ 852 h 598"/>
                <a:gd name="T52" fmla="*/ 329 w 702"/>
                <a:gd name="T53" fmla="*/ 860 h 598"/>
                <a:gd name="T54" fmla="*/ 291 w 702"/>
                <a:gd name="T55" fmla="*/ 840 h 598"/>
                <a:gd name="T56" fmla="*/ 255 w 702"/>
                <a:gd name="T57" fmla="*/ 815 h 598"/>
                <a:gd name="T58" fmla="*/ 237 w 702"/>
                <a:gd name="T59" fmla="*/ 829 h 598"/>
                <a:gd name="T60" fmla="*/ 43 w 702"/>
                <a:gd name="T61" fmla="*/ 695 h 598"/>
                <a:gd name="T62" fmla="*/ 0 w 702"/>
                <a:gd name="T63" fmla="*/ 615 h 598"/>
                <a:gd name="T64" fmla="*/ 0 w 702"/>
                <a:gd name="T65" fmla="*/ 544 h 598"/>
                <a:gd name="T66" fmla="*/ 0 w 702"/>
                <a:gd name="T67" fmla="*/ 479 h 598"/>
                <a:gd name="T68" fmla="*/ 34 w 702"/>
                <a:gd name="T69" fmla="*/ 457 h 598"/>
                <a:gd name="T70" fmla="*/ 210 w 702"/>
                <a:gd name="T71" fmla="*/ 431 h 598"/>
                <a:gd name="T72" fmla="*/ 294 w 702"/>
                <a:gd name="T73" fmla="*/ 324 h 5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2" h="598">
                  <a:moveTo>
                    <a:pt x="204" y="225"/>
                  </a:moveTo>
                  <a:lnTo>
                    <a:pt x="367" y="220"/>
                  </a:lnTo>
                  <a:lnTo>
                    <a:pt x="410" y="210"/>
                  </a:lnTo>
                  <a:lnTo>
                    <a:pt x="446" y="172"/>
                  </a:lnTo>
                  <a:lnTo>
                    <a:pt x="456" y="107"/>
                  </a:lnTo>
                  <a:lnTo>
                    <a:pt x="575" y="0"/>
                  </a:lnTo>
                  <a:lnTo>
                    <a:pt x="577" y="15"/>
                  </a:lnTo>
                  <a:lnTo>
                    <a:pt x="589" y="19"/>
                  </a:lnTo>
                  <a:lnTo>
                    <a:pt x="634" y="29"/>
                  </a:lnTo>
                  <a:lnTo>
                    <a:pt x="663" y="41"/>
                  </a:lnTo>
                  <a:lnTo>
                    <a:pt x="702" y="97"/>
                  </a:lnTo>
                  <a:lnTo>
                    <a:pt x="674" y="124"/>
                  </a:lnTo>
                  <a:lnTo>
                    <a:pt x="622" y="143"/>
                  </a:lnTo>
                  <a:lnTo>
                    <a:pt x="610" y="191"/>
                  </a:lnTo>
                  <a:lnTo>
                    <a:pt x="607" y="239"/>
                  </a:lnTo>
                  <a:lnTo>
                    <a:pt x="564" y="282"/>
                  </a:lnTo>
                  <a:lnTo>
                    <a:pt x="566" y="333"/>
                  </a:lnTo>
                  <a:lnTo>
                    <a:pt x="540" y="374"/>
                  </a:lnTo>
                  <a:lnTo>
                    <a:pt x="456" y="453"/>
                  </a:lnTo>
                  <a:lnTo>
                    <a:pt x="427" y="506"/>
                  </a:lnTo>
                  <a:lnTo>
                    <a:pt x="418" y="576"/>
                  </a:lnTo>
                  <a:lnTo>
                    <a:pt x="393" y="587"/>
                  </a:lnTo>
                  <a:lnTo>
                    <a:pt x="356" y="573"/>
                  </a:lnTo>
                  <a:lnTo>
                    <a:pt x="329" y="576"/>
                  </a:lnTo>
                  <a:lnTo>
                    <a:pt x="297" y="593"/>
                  </a:lnTo>
                  <a:lnTo>
                    <a:pt x="272" y="593"/>
                  </a:lnTo>
                  <a:lnTo>
                    <a:pt x="228" y="598"/>
                  </a:lnTo>
                  <a:lnTo>
                    <a:pt x="202" y="584"/>
                  </a:lnTo>
                  <a:lnTo>
                    <a:pt x="177" y="567"/>
                  </a:lnTo>
                  <a:lnTo>
                    <a:pt x="165" y="576"/>
                  </a:lnTo>
                  <a:lnTo>
                    <a:pt x="30" y="484"/>
                  </a:lnTo>
                  <a:lnTo>
                    <a:pt x="0" y="428"/>
                  </a:lnTo>
                  <a:lnTo>
                    <a:pt x="0" y="378"/>
                  </a:lnTo>
                  <a:lnTo>
                    <a:pt x="0" y="333"/>
                  </a:lnTo>
                  <a:lnTo>
                    <a:pt x="24" y="318"/>
                  </a:lnTo>
                  <a:lnTo>
                    <a:pt x="146" y="299"/>
                  </a:lnTo>
                  <a:lnTo>
                    <a:pt x="204" y="22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6" name="Freeform 43"/>
            <p:cNvSpPr>
              <a:spLocks/>
            </p:cNvSpPr>
            <p:nvPr/>
          </p:nvSpPr>
          <p:spPr bwMode="auto">
            <a:xfrm>
              <a:off x="2691" y="3247"/>
              <a:ext cx="534" cy="570"/>
            </a:xfrm>
            <a:custGeom>
              <a:avLst/>
              <a:gdLst>
                <a:gd name="T0" fmla="*/ 212 w 472"/>
                <a:gd name="T1" fmla="*/ 266 h 505"/>
                <a:gd name="T2" fmla="*/ 274 w 472"/>
                <a:gd name="T3" fmla="*/ 204 h 505"/>
                <a:gd name="T4" fmla="*/ 278 w 472"/>
                <a:gd name="T5" fmla="*/ 135 h 505"/>
                <a:gd name="T6" fmla="*/ 295 w 472"/>
                <a:gd name="T7" fmla="*/ 67 h 505"/>
                <a:gd name="T8" fmla="*/ 373 w 472"/>
                <a:gd name="T9" fmla="*/ 38 h 505"/>
                <a:gd name="T10" fmla="*/ 411 w 472"/>
                <a:gd name="T11" fmla="*/ 0 h 505"/>
                <a:gd name="T12" fmla="*/ 465 w 472"/>
                <a:gd name="T13" fmla="*/ 3 h 505"/>
                <a:gd name="T14" fmla="*/ 494 w 472"/>
                <a:gd name="T15" fmla="*/ 42 h 505"/>
                <a:gd name="T16" fmla="*/ 483 w 472"/>
                <a:gd name="T17" fmla="*/ 77 h 505"/>
                <a:gd name="T18" fmla="*/ 489 w 472"/>
                <a:gd name="T19" fmla="*/ 113 h 505"/>
                <a:gd name="T20" fmla="*/ 525 w 472"/>
                <a:gd name="T21" fmla="*/ 148 h 505"/>
                <a:gd name="T22" fmla="*/ 595 w 472"/>
                <a:gd name="T23" fmla="*/ 252 h 505"/>
                <a:gd name="T24" fmla="*/ 639 w 472"/>
                <a:gd name="T25" fmla="*/ 257 h 505"/>
                <a:gd name="T26" fmla="*/ 683 w 472"/>
                <a:gd name="T27" fmla="*/ 310 h 505"/>
                <a:gd name="T28" fmla="*/ 670 w 472"/>
                <a:gd name="T29" fmla="*/ 335 h 505"/>
                <a:gd name="T30" fmla="*/ 639 w 472"/>
                <a:gd name="T31" fmla="*/ 348 h 505"/>
                <a:gd name="T32" fmla="*/ 603 w 472"/>
                <a:gd name="T33" fmla="*/ 388 h 505"/>
                <a:gd name="T34" fmla="*/ 577 w 472"/>
                <a:gd name="T35" fmla="*/ 463 h 505"/>
                <a:gd name="T36" fmla="*/ 546 w 472"/>
                <a:gd name="T37" fmla="*/ 541 h 505"/>
                <a:gd name="T38" fmla="*/ 498 w 472"/>
                <a:gd name="T39" fmla="*/ 644 h 505"/>
                <a:gd name="T40" fmla="*/ 483 w 472"/>
                <a:gd name="T41" fmla="*/ 675 h 505"/>
                <a:gd name="T42" fmla="*/ 456 w 472"/>
                <a:gd name="T43" fmla="*/ 701 h 505"/>
                <a:gd name="T44" fmla="*/ 420 w 472"/>
                <a:gd name="T45" fmla="*/ 701 h 505"/>
                <a:gd name="T46" fmla="*/ 394 w 472"/>
                <a:gd name="T47" fmla="*/ 684 h 505"/>
                <a:gd name="T48" fmla="*/ 345 w 472"/>
                <a:gd name="T49" fmla="*/ 646 h 505"/>
                <a:gd name="T50" fmla="*/ 214 w 472"/>
                <a:gd name="T51" fmla="*/ 646 h 505"/>
                <a:gd name="T52" fmla="*/ 178 w 472"/>
                <a:gd name="T53" fmla="*/ 701 h 505"/>
                <a:gd name="T54" fmla="*/ 146 w 472"/>
                <a:gd name="T55" fmla="*/ 720 h 505"/>
                <a:gd name="T56" fmla="*/ 103 w 472"/>
                <a:gd name="T57" fmla="*/ 726 h 505"/>
                <a:gd name="T58" fmla="*/ 78 w 472"/>
                <a:gd name="T59" fmla="*/ 701 h 505"/>
                <a:gd name="T60" fmla="*/ 42 w 472"/>
                <a:gd name="T61" fmla="*/ 684 h 505"/>
                <a:gd name="T62" fmla="*/ 0 w 472"/>
                <a:gd name="T63" fmla="*/ 690 h 505"/>
                <a:gd name="T64" fmla="*/ 12 w 472"/>
                <a:gd name="T65" fmla="*/ 590 h 505"/>
                <a:gd name="T66" fmla="*/ 49 w 472"/>
                <a:gd name="T67" fmla="*/ 516 h 505"/>
                <a:gd name="T68" fmla="*/ 178 w 472"/>
                <a:gd name="T69" fmla="*/ 395 h 505"/>
                <a:gd name="T70" fmla="*/ 214 w 472"/>
                <a:gd name="T71" fmla="*/ 339 h 505"/>
                <a:gd name="T72" fmla="*/ 212 w 472"/>
                <a:gd name="T73" fmla="*/ 266 h 5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2" h="505">
                  <a:moveTo>
                    <a:pt x="146" y="185"/>
                  </a:moveTo>
                  <a:lnTo>
                    <a:pt x="189" y="142"/>
                  </a:lnTo>
                  <a:lnTo>
                    <a:pt x="192" y="94"/>
                  </a:lnTo>
                  <a:lnTo>
                    <a:pt x="204" y="46"/>
                  </a:lnTo>
                  <a:lnTo>
                    <a:pt x="258" y="27"/>
                  </a:lnTo>
                  <a:lnTo>
                    <a:pt x="284" y="0"/>
                  </a:lnTo>
                  <a:lnTo>
                    <a:pt x="321" y="3"/>
                  </a:lnTo>
                  <a:lnTo>
                    <a:pt x="341" y="29"/>
                  </a:lnTo>
                  <a:lnTo>
                    <a:pt x="333" y="53"/>
                  </a:lnTo>
                  <a:lnTo>
                    <a:pt x="338" y="79"/>
                  </a:lnTo>
                  <a:lnTo>
                    <a:pt x="362" y="103"/>
                  </a:lnTo>
                  <a:lnTo>
                    <a:pt x="411" y="175"/>
                  </a:lnTo>
                  <a:lnTo>
                    <a:pt x="441" y="179"/>
                  </a:lnTo>
                  <a:lnTo>
                    <a:pt x="472" y="216"/>
                  </a:lnTo>
                  <a:lnTo>
                    <a:pt x="462" y="233"/>
                  </a:lnTo>
                  <a:lnTo>
                    <a:pt x="441" y="242"/>
                  </a:lnTo>
                  <a:lnTo>
                    <a:pt x="416" y="270"/>
                  </a:lnTo>
                  <a:lnTo>
                    <a:pt x="399" y="322"/>
                  </a:lnTo>
                  <a:lnTo>
                    <a:pt x="377" y="376"/>
                  </a:lnTo>
                  <a:lnTo>
                    <a:pt x="344" y="448"/>
                  </a:lnTo>
                  <a:lnTo>
                    <a:pt x="333" y="470"/>
                  </a:lnTo>
                  <a:lnTo>
                    <a:pt x="315" y="487"/>
                  </a:lnTo>
                  <a:lnTo>
                    <a:pt x="290" y="487"/>
                  </a:lnTo>
                  <a:lnTo>
                    <a:pt x="272" y="476"/>
                  </a:lnTo>
                  <a:lnTo>
                    <a:pt x="239" y="449"/>
                  </a:lnTo>
                  <a:lnTo>
                    <a:pt x="148" y="449"/>
                  </a:lnTo>
                  <a:lnTo>
                    <a:pt x="123" y="487"/>
                  </a:lnTo>
                  <a:lnTo>
                    <a:pt x="101" y="501"/>
                  </a:lnTo>
                  <a:lnTo>
                    <a:pt x="71" y="505"/>
                  </a:lnTo>
                  <a:lnTo>
                    <a:pt x="54" y="487"/>
                  </a:lnTo>
                  <a:lnTo>
                    <a:pt x="29" y="476"/>
                  </a:lnTo>
                  <a:lnTo>
                    <a:pt x="0" y="479"/>
                  </a:lnTo>
                  <a:lnTo>
                    <a:pt x="9" y="410"/>
                  </a:lnTo>
                  <a:lnTo>
                    <a:pt x="34" y="359"/>
                  </a:lnTo>
                  <a:lnTo>
                    <a:pt x="123" y="275"/>
                  </a:lnTo>
                  <a:lnTo>
                    <a:pt x="148" y="236"/>
                  </a:lnTo>
                  <a:lnTo>
                    <a:pt x="146" y="18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7" name="Freeform 44"/>
            <p:cNvSpPr>
              <a:spLocks/>
            </p:cNvSpPr>
            <p:nvPr/>
          </p:nvSpPr>
          <p:spPr bwMode="auto">
            <a:xfrm>
              <a:off x="2176" y="2920"/>
              <a:ext cx="749" cy="576"/>
            </a:xfrm>
            <a:custGeom>
              <a:avLst/>
              <a:gdLst>
                <a:gd name="T0" fmla="*/ 18 w 662"/>
                <a:gd name="T1" fmla="*/ 207 h 509"/>
                <a:gd name="T2" fmla="*/ 20 w 662"/>
                <a:gd name="T3" fmla="*/ 119 h 509"/>
                <a:gd name="T4" fmla="*/ 40 w 662"/>
                <a:gd name="T5" fmla="*/ 98 h 509"/>
                <a:gd name="T6" fmla="*/ 118 w 662"/>
                <a:gd name="T7" fmla="*/ 100 h 509"/>
                <a:gd name="T8" fmla="*/ 227 w 662"/>
                <a:gd name="T9" fmla="*/ 80 h 509"/>
                <a:gd name="T10" fmla="*/ 261 w 662"/>
                <a:gd name="T11" fmla="*/ 59 h 509"/>
                <a:gd name="T12" fmla="*/ 316 w 662"/>
                <a:gd name="T13" fmla="*/ 104 h 509"/>
                <a:gd name="T14" fmla="*/ 358 w 662"/>
                <a:gd name="T15" fmla="*/ 59 h 509"/>
                <a:gd name="T16" fmla="*/ 416 w 662"/>
                <a:gd name="T17" fmla="*/ 86 h 509"/>
                <a:gd name="T18" fmla="*/ 460 w 662"/>
                <a:gd name="T19" fmla="*/ 35 h 509"/>
                <a:gd name="T20" fmla="*/ 520 w 662"/>
                <a:gd name="T21" fmla="*/ 59 h 509"/>
                <a:gd name="T22" fmla="*/ 593 w 662"/>
                <a:gd name="T23" fmla="*/ 45 h 509"/>
                <a:gd name="T24" fmla="*/ 636 w 662"/>
                <a:gd name="T25" fmla="*/ 86 h 509"/>
                <a:gd name="T26" fmla="*/ 674 w 662"/>
                <a:gd name="T27" fmla="*/ 35 h 509"/>
                <a:gd name="T28" fmla="*/ 717 w 662"/>
                <a:gd name="T29" fmla="*/ 45 h 509"/>
                <a:gd name="T30" fmla="*/ 749 w 662"/>
                <a:gd name="T31" fmla="*/ 0 h 509"/>
                <a:gd name="T32" fmla="*/ 824 w 662"/>
                <a:gd name="T33" fmla="*/ 35 h 509"/>
                <a:gd name="T34" fmla="*/ 861 w 662"/>
                <a:gd name="T35" fmla="*/ 26 h 509"/>
                <a:gd name="T36" fmla="*/ 958 w 662"/>
                <a:gd name="T37" fmla="*/ 166 h 509"/>
                <a:gd name="T38" fmla="*/ 888 w 662"/>
                <a:gd name="T39" fmla="*/ 276 h 509"/>
                <a:gd name="T40" fmla="*/ 718 w 662"/>
                <a:gd name="T41" fmla="*/ 430 h 509"/>
                <a:gd name="T42" fmla="*/ 701 w 662"/>
                <a:gd name="T43" fmla="*/ 525 h 509"/>
                <a:gd name="T44" fmla="*/ 647 w 662"/>
                <a:gd name="T45" fmla="*/ 584 h 509"/>
                <a:gd name="T46" fmla="*/ 594 w 662"/>
                <a:gd name="T47" fmla="*/ 594 h 509"/>
                <a:gd name="T48" fmla="*/ 352 w 662"/>
                <a:gd name="T49" fmla="*/ 604 h 509"/>
                <a:gd name="T50" fmla="*/ 266 w 662"/>
                <a:gd name="T51" fmla="*/ 710 h 509"/>
                <a:gd name="T52" fmla="*/ 92 w 662"/>
                <a:gd name="T53" fmla="*/ 738 h 509"/>
                <a:gd name="T54" fmla="*/ 81 w 662"/>
                <a:gd name="T55" fmla="*/ 668 h 509"/>
                <a:gd name="T56" fmla="*/ 59 w 662"/>
                <a:gd name="T57" fmla="*/ 610 h 509"/>
                <a:gd name="T58" fmla="*/ 59 w 662"/>
                <a:gd name="T59" fmla="*/ 466 h 509"/>
                <a:gd name="T60" fmla="*/ 32 w 662"/>
                <a:gd name="T61" fmla="*/ 342 h 509"/>
                <a:gd name="T62" fmla="*/ 0 w 662"/>
                <a:gd name="T63" fmla="*/ 273 h 509"/>
                <a:gd name="T64" fmla="*/ 18 w 662"/>
                <a:gd name="T65" fmla="*/ 207 h 5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62" h="509">
                  <a:moveTo>
                    <a:pt x="12" y="143"/>
                  </a:moveTo>
                  <a:lnTo>
                    <a:pt x="14" y="82"/>
                  </a:lnTo>
                  <a:lnTo>
                    <a:pt x="27" y="68"/>
                  </a:lnTo>
                  <a:lnTo>
                    <a:pt x="81" y="69"/>
                  </a:lnTo>
                  <a:lnTo>
                    <a:pt x="157" y="56"/>
                  </a:lnTo>
                  <a:lnTo>
                    <a:pt x="180" y="41"/>
                  </a:lnTo>
                  <a:lnTo>
                    <a:pt x="218" y="72"/>
                  </a:lnTo>
                  <a:lnTo>
                    <a:pt x="247" y="41"/>
                  </a:lnTo>
                  <a:lnTo>
                    <a:pt x="287" y="59"/>
                  </a:lnTo>
                  <a:lnTo>
                    <a:pt x="318" y="24"/>
                  </a:lnTo>
                  <a:lnTo>
                    <a:pt x="360" y="41"/>
                  </a:lnTo>
                  <a:lnTo>
                    <a:pt x="409" y="31"/>
                  </a:lnTo>
                  <a:lnTo>
                    <a:pt x="439" y="59"/>
                  </a:lnTo>
                  <a:lnTo>
                    <a:pt x="466" y="24"/>
                  </a:lnTo>
                  <a:lnTo>
                    <a:pt x="495" y="31"/>
                  </a:lnTo>
                  <a:lnTo>
                    <a:pt x="517" y="0"/>
                  </a:lnTo>
                  <a:lnTo>
                    <a:pt x="568" y="24"/>
                  </a:lnTo>
                  <a:lnTo>
                    <a:pt x="595" y="18"/>
                  </a:lnTo>
                  <a:lnTo>
                    <a:pt x="662" y="115"/>
                  </a:lnTo>
                  <a:lnTo>
                    <a:pt x="613" y="191"/>
                  </a:lnTo>
                  <a:lnTo>
                    <a:pt x="496" y="297"/>
                  </a:lnTo>
                  <a:lnTo>
                    <a:pt x="484" y="362"/>
                  </a:lnTo>
                  <a:lnTo>
                    <a:pt x="447" y="403"/>
                  </a:lnTo>
                  <a:lnTo>
                    <a:pt x="410" y="410"/>
                  </a:lnTo>
                  <a:lnTo>
                    <a:pt x="243" y="417"/>
                  </a:lnTo>
                  <a:lnTo>
                    <a:pt x="184" y="490"/>
                  </a:lnTo>
                  <a:lnTo>
                    <a:pt x="64" y="509"/>
                  </a:lnTo>
                  <a:lnTo>
                    <a:pt x="57" y="460"/>
                  </a:lnTo>
                  <a:lnTo>
                    <a:pt x="41" y="421"/>
                  </a:lnTo>
                  <a:lnTo>
                    <a:pt x="41" y="322"/>
                  </a:lnTo>
                  <a:lnTo>
                    <a:pt x="22" y="236"/>
                  </a:lnTo>
                  <a:lnTo>
                    <a:pt x="0" y="188"/>
                  </a:lnTo>
                  <a:lnTo>
                    <a:pt x="12" y="14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8" name="Freeform 45"/>
            <p:cNvSpPr>
              <a:spLocks/>
            </p:cNvSpPr>
            <p:nvPr/>
          </p:nvSpPr>
          <p:spPr bwMode="auto">
            <a:xfrm>
              <a:off x="1676" y="2799"/>
              <a:ext cx="573" cy="765"/>
            </a:xfrm>
            <a:custGeom>
              <a:avLst/>
              <a:gdLst>
                <a:gd name="T0" fmla="*/ 166 w 507"/>
                <a:gd name="T1" fmla="*/ 661 h 676"/>
                <a:gd name="T2" fmla="*/ 129 w 507"/>
                <a:gd name="T3" fmla="*/ 497 h 676"/>
                <a:gd name="T4" fmla="*/ 104 w 507"/>
                <a:gd name="T5" fmla="*/ 420 h 676"/>
                <a:gd name="T6" fmla="*/ 0 w 507"/>
                <a:gd name="T7" fmla="*/ 359 h 676"/>
                <a:gd name="T8" fmla="*/ 58 w 507"/>
                <a:gd name="T9" fmla="*/ 303 h 676"/>
                <a:gd name="T10" fmla="*/ 31 w 507"/>
                <a:gd name="T11" fmla="*/ 213 h 676"/>
                <a:gd name="T12" fmla="*/ 36 w 507"/>
                <a:gd name="T13" fmla="*/ 175 h 676"/>
                <a:gd name="T14" fmla="*/ 199 w 507"/>
                <a:gd name="T15" fmla="*/ 65 h 676"/>
                <a:gd name="T16" fmla="*/ 199 w 507"/>
                <a:gd name="T17" fmla="*/ 23 h 676"/>
                <a:gd name="T18" fmla="*/ 225 w 507"/>
                <a:gd name="T19" fmla="*/ 0 h 676"/>
                <a:gd name="T20" fmla="*/ 280 w 507"/>
                <a:gd name="T21" fmla="*/ 7 h 676"/>
                <a:gd name="T22" fmla="*/ 380 w 507"/>
                <a:gd name="T23" fmla="*/ 98 h 676"/>
                <a:gd name="T24" fmla="*/ 442 w 507"/>
                <a:gd name="T25" fmla="*/ 113 h 676"/>
                <a:gd name="T26" fmla="*/ 659 w 507"/>
                <a:gd name="T27" fmla="*/ 274 h 676"/>
                <a:gd name="T28" fmla="*/ 657 w 507"/>
                <a:gd name="T29" fmla="*/ 366 h 676"/>
                <a:gd name="T30" fmla="*/ 636 w 507"/>
                <a:gd name="T31" fmla="*/ 428 h 676"/>
                <a:gd name="T32" fmla="*/ 675 w 507"/>
                <a:gd name="T33" fmla="*/ 498 h 676"/>
                <a:gd name="T34" fmla="*/ 697 w 507"/>
                <a:gd name="T35" fmla="*/ 621 h 676"/>
                <a:gd name="T36" fmla="*/ 697 w 507"/>
                <a:gd name="T37" fmla="*/ 767 h 676"/>
                <a:gd name="T38" fmla="*/ 720 w 507"/>
                <a:gd name="T39" fmla="*/ 820 h 676"/>
                <a:gd name="T40" fmla="*/ 732 w 507"/>
                <a:gd name="T41" fmla="*/ 893 h 676"/>
                <a:gd name="T42" fmla="*/ 695 w 507"/>
                <a:gd name="T43" fmla="*/ 912 h 676"/>
                <a:gd name="T44" fmla="*/ 695 w 507"/>
                <a:gd name="T45" fmla="*/ 980 h 676"/>
                <a:gd name="T46" fmla="*/ 572 w 507"/>
                <a:gd name="T47" fmla="*/ 944 h 676"/>
                <a:gd name="T48" fmla="*/ 435 w 507"/>
                <a:gd name="T49" fmla="*/ 917 h 676"/>
                <a:gd name="T50" fmla="*/ 409 w 507"/>
                <a:gd name="T51" fmla="*/ 770 h 676"/>
                <a:gd name="T52" fmla="*/ 373 w 507"/>
                <a:gd name="T53" fmla="*/ 708 h 676"/>
                <a:gd name="T54" fmla="*/ 254 w 507"/>
                <a:gd name="T55" fmla="*/ 657 h 676"/>
                <a:gd name="T56" fmla="*/ 166 w 507"/>
                <a:gd name="T57" fmla="*/ 661 h 6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7" h="676">
                  <a:moveTo>
                    <a:pt x="115" y="456"/>
                  </a:moveTo>
                  <a:lnTo>
                    <a:pt x="89" y="343"/>
                  </a:lnTo>
                  <a:lnTo>
                    <a:pt x="72" y="290"/>
                  </a:lnTo>
                  <a:lnTo>
                    <a:pt x="0" y="247"/>
                  </a:lnTo>
                  <a:lnTo>
                    <a:pt x="40" y="209"/>
                  </a:lnTo>
                  <a:lnTo>
                    <a:pt x="21" y="147"/>
                  </a:lnTo>
                  <a:lnTo>
                    <a:pt x="25" y="121"/>
                  </a:lnTo>
                  <a:lnTo>
                    <a:pt x="138" y="44"/>
                  </a:lnTo>
                  <a:lnTo>
                    <a:pt x="138" y="16"/>
                  </a:lnTo>
                  <a:lnTo>
                    <a:pt x="156" y="0"/>
                  </a:lnTo>
                  <a:lnTo>
                    <a:pt x="194" y="4"/>
                  </a:lnTo>
                  <a:lnTo>
                    <a:pt x="263" y="68"/>
                  </a:lnTo>
                  <a:lnTo>
                    <a:pt x="306" y="78"/>
                  </a:lnTo>
                  <a:lnTo>
                    <a:pt x="457" y="189"/>
                  </a:lnTo>
                  <a:lnTo>
                    <a:pt x="455" y="252"/>
                  </a:lnTo>
                  <a:lnTo>
                    <a:pt x="441" y="295"/>
                  </a:lnTo>
                  <a:lnTo>
                    <a:pt x="467" y="344"/>
                  </a:lnTo>
                  <a:lnTo>
                    <a:pt x="483" y="429"/>
                  </a:lnTo>
                  <a:lnTo>
                    <a:pt x="483" y="529"/>
                  </a:lnTo>
                  <a:lnTo>
                    <a:pt x="499" y="566"/>
                  </a:lnTo>
                  <a:lnTo>
                    <a:pt x="507" y="616"/>
                  </a:lnTo>
                  <a:lnTo>
                    <a:pt x="481" y="629"/>
                  </a:lnTo>
                  <a:lnTo>
                    <a:pt x="481" y="676"/>
                  </a:lnTo>
                  <a:lnTo>
                    <a:pt x="396" y="651"/>
                  </a:lnTo>
                  <a:lnTo>
                    <a:pt x="302" y="633"/>
                  </a:lnTo>
                  <a:lnTo>
                    <a:pt x="283" y="531"/>
                  </a:lnTo>
                  <a:lnTo>
                    <a:pt x="258" y="489"/>
                  </a:lnTo>
                  <a:lnTo>
                    <a:pt x="176" y="453"/>
                  </a:lnTo>
                  <a:lnTo>
                    <a:pt x="115" y="45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39" name="Freeform 46"/>
            <p:cNvSpPr>
              <a:spLocks/>
            </p:cNvSpPr>
            <p:nvPr/>
          </p:nvSpPr>
          <p:spPr bwMode="auto">
            <a:xfrm>
              <a:off x="1219" y="1556"/>
              <a:ext cx="660" cy="530"/>
            </a:xfrm>
            <a:custGeom>
              <a:avLst/>
              <a:gdLst>
                <a:gd name="T0" fmla="*/ 529 w 737"/>
                <a:gd name="T1" fmla="*/ 148 h 591"/>
                <a:gd name="T2" fmla="*/ 498 w 737"/>
                <a:gd name="T3" fmla="*/ 221 h 591"/>
                <a:gd name="T4" fmla="*/ 460 w 737"/>
                <a:gd name="T5" fmla="*/ 269 h 591"/>
                <a:gd name="T6" fmla="*/ 451 w 737"/>
                <a:gd name="T7" fmla="*/ 314 h 591"/>
                <a:gd name="T8" fmla="*/ 413 w 737"/>
                <a:gd name="T9" fmla="*/ 325 h 591"/>
                <a:gd name="T10" fmla="*/ 381 w 737"/>
                <a:gd name="T11" fmla="*/ 401 h 591"/>
                <a:gd name="T12" fmla="*/ 350 w 737"/>
                <a:gd name="T13" fmla="*/ 410 h 591"/>
                <a:gd name="T14" fmla="*/ 319 w 737"/>
                <a:gd name="T15" fmla="*/ 396 h 591"/>
                <a:gd name="T16" fmla="*/ 288 w 737"/>
                <a:gd name="T17" fmla="*/ 402 h 591"/>
                <a:gd name="T18" fmla="*/ 235 w 737"/>
                <a:gd name="T19" fmla="*/ 338 h 591"/>
                <a:gd name="T20" fmla="*/ 212 w 737"/>
                <a:gd name="T21" fmla="*/ 336 h 591"/>
                <a:gd name="T22" fmla="*/ 166 w 737"/>
                <a:gd name="T23" fmla="*/ 369 h 591"/>
                <a:gd name="T24" fmla="*/ 124 w 737"/>
                <a:gd name="T25" fmla="*/ 378 h 591"/>
                <a:gd name="T26" fmla="*/ 104 w 737"/>
                <a:gd name="T27" fmla="*/ 415 h 591"/>
                <a:gd name="T28" fmla="*/ 93 w 737"/>
                <a:gd name="T29" fmla="*/ 423 h 591"/>
                <a:gd name="T30" fmla="*/ 66 w 737"/>
                <a:gd name="T31" fmla="*/ 401 h 591"/>
                <a:gd name="T32" fmla="*/ 11 w 737"/>
                <a:gd name="T33" fmla="*/ 426 h 591"/>
                <a:gd name="T34" fmla="*/ 0 w 737"/>
                <a:gd name="T35" fmla="*/ 386 h 591"/>
                <a:gd name="T36" fmla="*/ 59 w 737"/>
                <a:gd name="T37" fmla="*/ 347 h 591"/>
                <a:gd name="T38" fmla="*/ 49 w 737"/>
                <a:gd name="T39" fmla="*/ 324 h 591"/>
                <a:gd name="T40" fmla="*/ 39 w 737"/>
                <a:gd name="T41" fmla="*/ 300 h 591"/>
                <a:gd name="T42" fmla="*/ 73 w 737"/>
                <a:gd name="T43" fmla="*/ 255 h 591"/>
                <a:gd name="T44" fmla="*/ 64 w 737"/>
                <a:gd name="T45" fmla="*/ 195 h 591"/>
                <a:gd name="T46" fmla="*/ 73 w 737"/>
                <a:gd name="T47" fmla="*/ 76 h 591"/>
                <a:gd name="T48" fmla="*/ 102 w 737"/>
                <a:gd name="T49" fmla="*/ 34 h 591"/>
                <a:gd name="T50" fmla="*/ 148 w 737"/>
                <a:gd name="T51" fmla="*/ 0 h 591"/>
                <a:gd name="T52" fmla="*/ 187 w 737"/>
                <a:gd name="T53" fmla="*/ 23 h 591"/>
                <a:gd name="T54" fmla="*/ 239 w 737"/>
                <a:gd name="T55" fmla="*/ 23 h 591"/>
                <a:gd name="T56" fmla="*/ 253 w 737"/>
                <a:gd name="T57" fmla="*/ 53 h 591"/>
                <a:gd name="T58" fmla="*/ 327 w 737"/>
                <a:gd name="T59" fmla="*/ 56 h 591"/>
                <a:gd name="T60" fmla="*/ 339 w 737"/>
                <a:gd name="T61" fmla="*/ 20 h 591"/>
                <a:gd name="T62" fmla="*/ 427 w 737"/>
                <a:gd name="T63" fmla="*/ 31 h 591"/>
                <a:gd name="T64" fmla="*/ 480 w 737"/>
                <a:gd name="T65" fmla="*/ 56 h 591"/>
                <a:gd name="T66" fmla="*/ 524 w 737"/>
                <a:gd name="T67" fmla="*/ 87 h 591"/>
                <a:gd name="T68" fmla="*/ 529 w 737"/>
                <a:gd name="T69" fmla="*/ 148 h 5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7" h="591">
                  <a:moveTo>
                    <a:pt x="737" y="205"/>
                  </a:moveTo>
                  <a:lnTo>
                    <a:pt x="694" y="305"/>
                  </a:lnTo>
                  <a:lnTo>
                    <a:pt x="641" y="374"/>
                  </a:lnTo>
                  <a:lnTo>
                    <a:pt x="629" y="435"/>
                  </a:lnTo>
                  <a:lnTo>
                    <a:pt x="575" y="451"/>
                  </a:lnTo>
                  <a:lnTo>
                    <a:pt x="532" y="555"/>
                  </a:lnTo>
                  <a:lnTo>
                    <a:pt x="488" y="569"/>
                  </a:lnTo>
                  <a:lnTo>
                    <a:pt x="444" y="550"/>
                  </a:lnTo>
                  <a:lnTo>
                    <a:pt x="402" y="558"/>
                  </a:lnTo>
                  <a:lnTo>
                    <a:pt x="327" y="468"/>
                  </a:lnTo>
                  <a:lnTo>
                    <a:pt x="296" y="466"/>
                  </a:lnTo>
                  <a:lnTo>
                    <a:pt x="231" y="511"/>
                  </a:lnTo>
                  <a:lnTo>
                    <a:pt x="172" y="525"/>
                  </a:lnTo>
                  <a:lnTo>
                    <a:pt x="145" y="575"/>
                  </a:lnTo>
                  <a:lnTo>
                    <a:pt x="130" y="586"/>
                  </a:lnTo>
                  <a:lnTo>
                    <a:pt x="93" y="556"/>
                  </a:lnTo>
                  <a:lnTo>
                    <a:pt x="15" y="591"/>
                  </a:lnTo>
                  <a:lnTo>
                    <a:pt x="0" y="535"/>
                  </a:lnTo>
                  <a:lnTo>
                    <a:pt x="83" y="482"/>
                  </a:lnTo>
                  <a:lnTo>
                    <a:pt x="68" y="448"/>
                  </a:lnTo>
                  <a:lnTo>
                    <a:pt x="55" y="416"/>
                  </a:lnTo>
                  <a:lnTo>
                    <a:pt x="100" y="353"/>
                  </a:lnTo>
                  <a:lnTo>
                    <a:pt x="88" y="270"/>
                  </a:lnTo>
                  <a:lnTo>
                    <a:pt x="100" y="106"/>
                  </a:lnTo>
                  <a:lnTo>
                    <a:pt x="142" y="47"/>
                  </a:lnTo>
                  <a:lnTo>
                    <a:pt x="206" y="0"/>
                  </a:lnTo>
                  <a:lnTo>
                    <a:pt x="260" y="32"/>
                  </a:lnTo>
                  <a:lnTo>
                    <a:pt x="333" y="32"/>
                  </a:lnTo>
                  <a:lnTo>
                    <a:pt x="353" y="74"/>
                  </a:lnTo>
                  <a:lnTo>
                    <a:pt x="456" y="78"/>
                  </a:lnTo>
                  <a:lnTo>
                    <a:pt x="472" y="28"/>
                  </a:lnTo>
                  <a:lnTo>
                    <a:pt x="595" y="44"/>
                  </a:lnTo>
                  <a:lnTo>
                    <a:pt x="668" y="78"/>
                  </a:lnTo>
                  <a:lnTo>
                    <a:pt x="729" y="120"/>
                  </a:lnTo>
                  <a:lnTo>
                    <a:pt x="737" y="20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0" name="Freeform 47"/>
            <p:cNvSpPr>
              <a:spLocks/>
            </p:cNvSpPr>
            <p:nvPr/>
          </p:nvSpPr>
          <p:spPr bwMode="auto">
            <a:xfrm>
              <a:off x="1696" y="1659"/>
              <a:ext cx="564" cy="507"/>
            </a:xfrm>
            <a:custGeom>
              <a:avLst/>
              <a:gdLst>
                <a:gd name="T0" fmla="*/ 213 w 630"/>
                <a:gd name="T1" fmla="*/ 0 h 566"/>
                <a:gd name="T2" fmla="*/ 269 w 630"/>
                <a:gd name="T3" fmla="*/ 3 h 566"/>
                <a:gd name="T4" fmla="*/ 295 w 630"/>
                <a:gd name="T5" fmla="*/ 16 h 566"/>
                <a:gd name="T6" fmla="*/ 320 w 630"/>
                <a:gd name="T7" fmla="*/ 46 h 566"/>
                <a:gd name="T8" fmla="*/ 339 w 630"/>
                <a:gd name="T9" fmla="*/ 121 h 566"/>
                <a:gd name="T10" fmla="*/ 376 w 630"/>
                <a:gd name="T11" fmla="*/ 147 h 566"/>
                <a:gd name="T12" fmla="*/ 452 w 630"/>
                <a:gd name="T13" fmla="*/ 145 h 566"/>
                <a:gd name="T14" fmla="*/ 435 w 630"/>
                <a:gd name="T15" fmla="*/ 175 h 566"/>
                <a:gd name="T16" fmla="*/ 372 w 630"/>
                <a:gd name="T17" fmla="*/ 237 h 566"/>
                <a:gd name="T18" fmla="*/ 378 w 630"/>
                <a:gd name="T19" fmla="*/ 265 h 566"/>
                <a:gd name="T20" fmla="*/ 332 w 630"/>
                <a:gd name="T21" fmla="*/ 300 h 566"/>
                <a:gd name="T22" fmla="*/ 317 w 630"/>
                <a:gd name="T23" fmla="*/ 327 h 566"/>
                <a:gd name="T24" fmla="*/ 301 w 630"/>
                <a:gd name="T25" fmla="*/ 336 h 566"/>
                <a:gd name="T26" fmla="*/ 302 w 630"/>
                <a:gd name="T27" fmla="*/ 347 h 566"/>
                <a:gd name="T28" fmla="*/ 317 w 630"/>
                <a:gd name="T29" fmla="*/ 367 h 566"/>
                <a:gd name="T30" fmla="*/ 290 w 630"/>
                <a:gd name="T31" fmla="*/ 374 h 566"/>
                <a:gd name="T32" fmla="*/ 278 w 630"/>
                <a:gd name="T33" fmla="*/ 339 h 566"/>
                <a:gd name="T34" fmla="*/ 261 w 630"/>
                <a:gd name="T35" fmla="*/ 318 h 566"/>
                <a:gd name="T36" fmla="*/ 232 w 630"/>
                <a:gd name="T37" fmla="*/ 328 h 566"/>
                <a:gd name="T38" fmla="*/ 218 w 630"/>
                <a:gd name="T39" fmla="*/ 356 h 566"/>
                <a:gd name="T40" fmla="*/ 161 w 630"/>
                <a:gd name="T41" fmla="*/ 366 h 566"/>
                <a:gd name="T42" fmla="*/ 139 w 630"/>
                <a:gd name="T43" fmla="*/ 375 h 566"/>
                <a:gd name="T44" fmla="*/ 103 w 630"/>
                <a:gd name="T45" fmla="*/ 407 h 566"/>
                <a:gd name="T46" fmla="*/ 92 w 630"/>
                <a:gd name="T47" fmla="*/ 385 h 566"/>
                <a:gd name="T48" fmla="*/ 86 w 630"/>
                <a:gd name="T49" fmla="*/ 341 h 566"/>
                <a:gd name="T50" fmla="*/ 73 w 630"/>
                <a:gd name="T51" fmla="*/ 330 h 566"/>
                <a:gd name="T52" fmla="*/ 33 w 630"/>
                <a:gd name="T53" fmla="*/ 351 h 566"/>
                <a:gd name="T54" fmla="*/ 0 w 630"/>
                <a:gd name="T55" fmla="*/ 316 h 566"/>
                <a:gd name="T56" fmla="*/ 30 w 630"/>
                <a:gd name="T57" fmla="*/ 243 h 566"/>
                <a:gd name="T58" fmla="*/ 71 w 630"/>
                <a:gd name="T59" fmla="*/ 230 h 566"/>
                <a:gd name="T60" fmla="*/ 77 w 630"/>
                <a:gd name="T61" fmla="*/ 188 h 566"/>
                <a:gd name="T62" fmla="*/ 115 w 630"/>
                <a:gd name="T63" fmla="*/ 140 h 566"/>
                <a:gd name="T64" fmla="*/ 147 w 630"/>
                <a:gd name="T65" fmla="*/ 64 h 566"/>
                <a:gd name="T66" fmla="*/ 141 w 630"/>
                <a:gd name="T67" fmla="*/ 4 h 566"/>
                <a:gd name="T68" fmla="*/ 213 w 630"/>
                <a:gd name="T69" fmla="*/ 0 h 5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0" h="566">
                  <a:moveTo>
                    <a:pt x="297" y="0"/>
                  </a:moveTo>
                  <a:lnTo>
                    <a:pt x="374" y="3"/>
                  </a:lnTo>
                  <a:lnTo>
                    <a:pt x="412" y="22"/>
                  </a:lnTo>
                  <a:lnTo>
                    <a:pt x="447" y="64"/>
                  </a:lnTo>
                  <a:lnTo>
                    <a:pt x="473" y="169"/>
                  </a:lnTo>
                  <a:lnTo>
                    <a:pt x="524" y="204"/>
                  </a:lnTo>
                  <a:lnTo>
                    <a:pt x="630" y="202"/>
                  </a:lnTo>
                  <a:lnTo>
                    <a:pt x="606" y="243"/>
                  </a:lnTo>
                  <a:lnTo>
                    <a:pt x="518" y="330"/>
                  </a:lnTo>
                  <a:lnTo>
                    <a:pt x="526" y="368"/>
                  </a:lnTo>
                  <a:lnTo>
                    <a:pt x="462" y="417"/>
                  </a:lnTo>
                  <a:lnTo>
                    <a:pt x="441" y="455"/>
                  </a:lnTo>
                  <a:lnTo>
                    <a:pt x="419" y="468"/>
                  </a:lnTo>
                  <a:lnTo>
                    <a:pt x="420" y="482"/>
                  </a:lnTo>
                  <a:lnTo>
                    <a:pt x="441" y="511"/>
                  </a:lnTo>
                  <a:lnTo>
                    <a:pt x="404" y="521"/>
                  </a:lnTo>
                  <a:lnTo>
                    <a:pt x="388" y="472"/>
                  </a:lnTo>
                  <a:lnTo>
                    <a:pt x="363" y="442"/>
                  </a:lnTo>
                  <a:lnTo>
                    <a:pt x="323" y="457"/>
                  </a:lnTo>
                  <a:lnTo>
                    <a:pt x="304" y="495"/>
                  </a:lnTo>
                  <a:lnTo>
                    <a:pt x="224" y="510"/>
                  </a:lnTo>
                  <a:lnTo>
                    <a:pt x="193" y="523"/>
                  </a:lnTo>
                  <a:lnTo>
                    <a:pt x="144" y="566"/>
                  </a:lnTo>
                  <a:lnTo>
                    <a:pt x="129" y="536"/>
                  </a:lnTo>
                  <a:lnTo>
                    <a:pt x="119" y="474"/>
                  </a:lnTo>
                  <a:lnTo>
                    <a:pt x="102" y="459"/>
                  </a:lnTo>
                  <a:lnTo>
                    <a:pt x="46" y="489"/>
                  </a:lnTo>
                  <a:lnTo>
                    <a:pt x="0" y="440"/>
                  </a:lnTo>
                  <a:lnTo>
                    <a:pt x="42" y="337"/>
                  </a:lnTo>
                  <a:lnTo>
                    <a:pt x="98" y="320"/>
                  </a:lnTo>
                  <a:lnTo>
                    <a:pt x="107" y="261"/>
                  </a:lnTo>
                  <a:lnTo>
                    <a:pt x="160" y="194"/>
                  </a:lnTo>
                  <a:lnTo>
                    <a:pt x="204" y="88"/>
                  </a:lnTo>
                  <a:lnTo>
                    <a:pt x="197" y="6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1" name="Freeform 48"/>
            <p:cNvSpPr>
              <a:spLocks/>
            </p:cNvSpPr>
            <p:nvPr/>
          </p:nvSpPr>
          <p:spPr bwMode="auto">
            <a:xfrm>
              <a:off x="1240" y="1058"/>
              <a:ext cx="612" cy="569"/>
            </a:xfrm>
            <a:custGeom>
              <a:avLst/>
              <a:gdLst>
                <a:gd name="T0" fmla="*/ 0 w 682"/>
                <a:gd name="T1" fmla="*/ 101 h 634"/>
                <a:gd name="T2" fmla="*/ 53 w 682"/>
                <a:gd name="T3" fmla="*/ 12 h 634"/>
                <a:gd name="T4" fmla="*/ 72 w 682"/>
                <a:gd name="T5" fmla="*/ 12 h 634"/>
                <a:gd name="T6" fmla="*/ 74 w 682"/>
                <a:gd name="T7" fmla="*/ 0 h 634"/>
                <a:gd name="T8" fmla="*/ 119 w 682"/>
                <a:gd name="T9" fmla="*/ 51 h 634"/>
                <a:gd name="T10" fmla="*/ 183 w 682"/>
                <a:gd name="T11" fmla="*/ 53 h 634"/>
                <a:gd name="T12" fmla="*/ 223 w 682"/>
                <a:gd name="T13" fmla="*/ 88 h 634"/>
                <a:gd name="T14" fmla="*/ 312 w 682"/>
                <a:gd name="T15" fmla="*/ 102 h 634"/>
                <a:gd name="T16" fmla="*/ 389 w 682"/>
                <a:gd name="T17" fmla="*/ 102 h 634"/>
                <a:gd name="T18" fmla="*/ 457 w 682"/>
                <a:gd name="T19" fmla="*/ 152 h 634"/>
                <a:gd name="T20" fmla="*/ 493 w 682"/>
                <a:gd name="T21" fmla="*/ 215 h 634"/>
                <a:gd name="T22" fmla="*/ 468 w 682"/>
                <a:gd name="T23" fmla="*/ 240 h 634"/>
                <a:gd name="T24" fmla="*/ 468 w 682"/>
                <a:gd name="T25" fmla="*/ 325 h 634"/>
                <a:gd name="T26" fmla="*/ 482 w 682"/>
                <a:gd name="T27" fmla="*/ 343 h 634"/>
                <a:gd name="T28" fmla="*/ 461 w 682"/>
                <a:gd name="T29" fmla="*/ 352 h 634"/>
                <a:gd name="T30" fmla="*/ 466 w 682"/>
                <a:gd name="T31" fmla="*/ 398 h 634"/>
                <a:gd name="T32" fmla="*/ 468 w 682"/>
                <a:gd name="T33" fmla="*/ 459 h 634"/>
                <a:gd name="T34" fmla="*/ 412 w 682"/>
                <a:gd name="T35" fmla="*/ 433 h 634"/>
                <a:gd name="T36" fmla="*/ 324 w 682"/>
                <a:gd name="T37" fmla="*/ 422 h 634"/>
                <a:gd name="T38" fmla="*/ 312 w 682"/>
                <a:gd name="T39" fmla="*/ 457 h 634"/>
                <a:gd name="T40" fmla="*/ 239 w 682"/>
                <a:gd name="T41" fmla="*/ 455 h 634"/>
                <a:gd name="T42" fmla="*/ 223 w 682"/>
                <a:gd name="T43" fmla="*/ 425 h 634"/>
                <a:gd name="T44" fmla="*/ 170 w 682"/>
                <a:gd name="T45" fmla="*/ 425 h 634"/>
                <a:gd name="T46" fmla="*/ 131 w 682"/>
                <a:gd name="T47" fmla="*/ 401 h 634"/>
                <a:gd name="T48" fmla="*/ 174 w 682"/>
                <a:gd name="T49" fmla="*/ 368 h 634"/>
                <a:gd name="T50" fmla="*/ 211 w 682"/>
                <a:gd name="T51" fmla="*/ 336 h 634"/>
                <a:gd name="T52" fmla="*/ 230 w 682"/>
                <a:gd name="T53" fmla="*/ 316 h 634"/>
                <a:gd name="T54" fmla="*/ 240 w 682"/>
                <a:gd name="T55" fmla="*/ 296 h 634"/>
                <a:gd name="T56" fmla="*/ 238 w 682"/>
                <a:gd name="T57" fmla="*/ 264 h 634"/>
                <a:gd name="T58" fmla="*/ 217 w 682"/>
                <a:gd name="T59" fmla="*/ 245 h 634"/>
                <a:gd name="T60" fmla="*/ 192 w 682"/>
                <a:gd name="T61" fmla="*/ 239 h 634"/>
                <a:gd name="T62" fmla="*/ 162 w 682"/>
                <a:gd name="T63" fmla="*/ 239 h 634"/>
                <a:gd name="T64" fmla="*/ 153 w 682"/>
                <a:gd name="T65" fmla="*/ 223 h 634"/>
                <a:gd name="T66" fmla="*/ 148 w 682"/>
                <a:gd name="T67" fmla="*/ 197 h 634"/>
                <a:gd name="T68" fmla="*/ 143 w 682"/>
                <a:gd name="T69" fmla="*/ 159 h 634"/>
                <a:gd name="T70" fmla="*/ 119 w 682"/>
                <a:gd name="T71" fmla="*/ 124 h 634"/>
                <a:gd name="T72" fmla="*/ 97 w 682"/>
                <a:gd name="T73" fmla="*/ 114 h 634"/>
                <a:gd name="T74" fmla="*/ 59 w 682"/>
                <a:gd name="T75" fmla="*/ 104 h 634"/>
                <a:gd name="T76" fmla="*/ 31 w 682"/>
                <a:gd name="T77" fmla="*/ 108 h 634"/>
                <a:gd name="T78" fmla="*/ 17 w 682"/>
                <a:gd name="T79" fmla="*/ 114 h 634"/>
                <a:gd name="T80" fmla="*/ 0 w 682"/>
                <a:gd name="T81" fmla="*/ 101 h 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2" h="634">
                  <a:moveTo>
                    <a:pt x="0" y="139"/>
                  </a:moveTo>
                  <a:lnTo>
                    <a:pt x="74" y="16"/>
                  </a:lnTo>
                  <a:lnTo>
                    <a:pt x="99" y="17"/>
                  </a:lnTo>
                  <a:lnTo>
                    <a:pt x="103" y="0"/>
                  </a:lnTo>
                  <a:lnTo>
                    <a:pt x="165" y="70"/>
                  </a:lnTo>
                  <a:lnTo>
                    <a:pt x="253" y="74"/>
                  </a:lnTo>
                  <a:lnTo>
                    <a:pt x="308" y="122"/>
                  </a:lnTo>
                  <a:lnTo>
                    <a:pt x="432" y="142"/>
                  </a:lnTo>
                  <a:lnTo>
                    <a:pt x="538" y="142"/>
                  </a:lnTo>
                  <a:lnTo>
                    <a:pt x="632" y="209"/>
                  </a:lnTo>
                  <a:lnTo>
                    <a:pt x="682" y="298"/>
                  </a:lnTo>
                  <a:lnTo>
                    <a:pt x="649" y="331"/>
                  </a:lnTo>
                  <a:lnTo>
                    <a:pt x="649" y="449"/>
                  </a:lnTo>
                  <a:lnTo>
                    <a:pt x="666" y="475"/>
                  </a:lnTo>
                  <a:lnTo>
                    <a:pt x="639" y="487"/>
                  </a:lnTo>
                  <a:lnTo>
                    <a:pt x="644" y="550"/>
                  </a:lnTo>
                  <a:lnTo>
                    <a:pt x="648" y="634"/>
                  </a:lnTo>
                  <a:lnTo>
                    <a:pt x="571" y="599"/>
                  </a:lnTo>
                  <a:lnTo>
                    <a:pt x="448" y="584"/>
                  </a:lnTo>
                  <a:lnTo>
                    <a:pt x="432" y="632"/>
                  </a:lnTo>
                  <a:lnTo>
                    <a:pt x="330" y="630"/>
                  </a:lnTo>
                  <a:lnTo>
                    <a:pt x="308" y="587"/>
                  </a:lnTo>
                  <a:lnTo>
                    <a:pt x="236" y="587"/>
                  </a:lnTo>
                  <a:lnTo>
                    <a:pt x="182" y="555"/>
                  </a:lnTo>
                  <a:lnTo>
                    <a:pt x="241" y="509"/>
                  </a:lnTo>
                  <a:lnTo>
                    <a:pt x="292" y="465"/>
                  </a:lnTo>
                  <a:lnTo>
                    <a:pt x="318" y="437"/>
                  </a:lnTo>
                  <a:lnTo>
                    <a:pt x="333" y="410"/>
                  </a:lnTo>
                  <a:lnTo>
                    <a:pt x="329" y="366"/>
                  </a:lnTo>
                  <a:lnTo>
                    <a:pt x="301" y="339"/>
                  </a:lnTo>
                  <a:lnTo>
                    <a:pt x="265" y="330"/>
                  </a:lnTo>
                  <a:lnTo>
                    <a:pt x="224" y="330"/>
                  </a:lnTo>
                  <a:lnTo>
                    <a:pt x="213" y="310"/>
                  </a:lnTo>
                  <a:lnTo>
                    <a:pt x="205" y="272"/>
                  </a:lnTo>
                  <a:lnTo>
                    <a:pt x="197" y="219"/>
                  </a:lnTo>
                  <a:lnTo>
                    <a:pt x="165" y="172"/>
                  </a:lnTo>
                  <a:lnTo>
                    <a:pt x="134" y="157"/>
                  </a:lnTo>
                  <a:lnTo>
                    <a:pt x="82" y="144"/>
                  </a:lnTo>
                  <a:lnTo>
                    <a:pt x="44" y="149"/>
                  </a:lnTo>
                  <a:lnTo>
                    <a:pt x="23" y="15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2" name="Freeform 49"/>
            <p:cNvSpPr>
              <a:spLocks/>
            </p:cNvSpPr>
            <p:nvPr/>
          </p:nvSpPr>
          <p:spPr bwMode="auto">
            <a:xfrm>
              <a:off x="2506" y="1162"/>
              <a:ext cx="593" cy="548"/>
            </a:xfrm>
            <a:custGeom>
              <a:avLst/>
              <a:gdLst>
                <a:gd name="T0" fmla="*/ 4 w 662"/>
                <a:gd name="T1" fmla="*/ 230 h 612"/>
                <a:gd name="T2" fmla="*/ 56 w 662"/>
                <a:gd name="T3" fmla="*/ 187 h 612"/>
                <a:gd name="T4" fmla="*/ 76 w 662"/>
                <a:gd name="T5" fmla="*/ 136 h 612"/>
                <a:gd name="T6" fmla="*/ 111 w 662"/>
                <a:gd name="T7" fmla="*/ 107 h 612"/>
                <a:gd name="T8" fmla="*/ 127 w 662"/>
                <a:gd name="T9" fmla="*/ 58 h 612"/>
                <a:gd name="T10" fmla="*/ 147 w 662"/>
                <a:gd name="T11" fmla="*/ 65 h 612"/>
                <a:gd name="T12" fmla="*/ 171 w 662"/>
                <a:gd name="T13" fmla="*/ 51 h 612"/>
                <a:gd name="T14" fmla="*/ 177 w 662"/>
                <a:gd name="T15" fmla="*/ 16 h 612"/>
                <a:gd name="T16" fmla="*/ 190 w 662"/>
                <a:gd name="T17" fmla="*/ 4 h 612"/>
                <a:gd name="T18" fmla="*/ 204 w 662"/>
                <a:gd name="T19" fmla="*/ 8 h 612"/>
                <a:gd name="T20" fmla="*/ 204 w 662"/>
                <a:gd name="T21" fmla="*/ 26 h 612"/>
                <a:gd name="T22" fmla="*/ 211 w 662"/>
                <a:gd name="T23" fmla="*/ 60 h 612"/>
                <a:gd name="T24" fmla="*/ 221 w 662"/>
                <a:gd name="T25" fmla="*/ 66 h 612"/>
                <a:gd name="T26" fmla="*/ 251 w 662"/>
                <a:gd name="T27" fmla="*/ 56 h 612"/>
                <a:gd name="T28" fmla="*/ 266 w 662"/>
                <a:gd name="T29" fmla="*/ 37 h 612"/>
                <a:gd name="T30" fmla="*/ 279 w 662"/>
                <a:gd name="T31" fmla="*/ 6 h 612"/>
                <a:gd name="T32" fmla="*/ 340 w 662"/>
                <a:gd name="T33" fmla="*/ 0 h 612"/>
                <a:gd name="T34" fmla="*/ 389 w 662"/>
                <a:gd name="T35" fmla="*/ 4 h 612"/>
                <a:gd name="T36" fmla="*/ 391 w 662"/>
                <a:gd name="T37" fmla="*/ 35 h 612"/>
                <a:gd name="T38" fmla="*/ 397 w 662"/>
                <a:gd name="T39" fmla="*/ 64 h 612"/>
                <a:gd name="T40" fmla="*/ 424 w 662"/>
                <a:gd name="T41" fmla="*/ 73 h 612"/>
                <a:gd name="T42" fmla="*/ 445 w 662"/>
                <a:gd name="T43" fmla="*/ 76 h 612"/>
                <a:gd name="T44" fmla="*/ 454 w 662"/>
                <a:gd name="T45" fmla="*/ 98 h 612"/>
                <a:gd name="T46" fmla="*/ 476 w 662"/>
                <a:gd name="T47" fmla="*/ 107 h 612"/>
                <a:gd name="T48" fmla="*/ 468 w 662"/>
                <a:gd name="T49" fmla="*/ 169 h 612"/>
                <a:gd name="T50" fmla="*/ 444 w 662"/>
                <a:gd name="T51" fmla="*/ 196 h 612"/>
                <a:gd name="T52" fmla="*/ 417 w 662"/>
                <a:gd name="T53" fmla="*/ 213 h 612"/>
                <a:gd name="T54" fmla="*/ 417 w 662"/>
                <a:gd name="T55" fmla="*/ 255 h 612"/>
                <a:gd name="T56" fmla="*/ 434 w 662"/>
                <a:gd name="T57" fmla="*/ 286 h 612"/>
                <a:gd name="T58" fmla="*/ 412 w 662"/>
                <a:gd name="T59" fmla="*/ 294 h 612"/>
                <a:gd name="T60" fmla="*/ 403 w 662"/>
                <a:gd name="T61" fmla="*/ 270 h 612"/>
                <a:gd name="T62" fmla="*/ 392 w 662"/>
                <a:gd name="T63" fmla="*/ 299 h 612"/>
                <a:gd name="T64" fmla="*/ 362 w 662"/>
                <a:gd name="T65" fmla="*/ 335 h 612"/>
                <a:gd name="T66" fmla="*/ 389 w 662"/>
                <a:gd name="T67" fmla="*/ 372 h 612"/>
                <a:gd name="T68" fmla="*/ 404 w 662"/>
                <a:gd name="T69" fmla="*/ 407 h 612"/>
                <a:gd name="T70" fmla="*/ 375 w 662"/>
                <a:gd name="T71" fmla="*/ 418 h 612"/>
                <a:gd name="T72" fmla="*/ 340 w 662"/>
                <a:gd name="T73" fmla="*/ 426 h 612"/>
                <a:gd name="T74" fmla="*/ 316 w 662"/>
                <a:gd name="T75" fmla="*/ 422 h 612"/>
                <a:gd name="T76" fmla="*/ 285 w 662"/>
                <a:gd name="T77" fmla="*/ 440 h 612"/>
                <a:gd name="T78" fmla="*/ 263 w 662"/>
                <a:gd name="T79" fmla="*/ 381 h 612"/>
                <a:gd name="T80" fmla="*/ 288 w 662"/>
                <a:gd name="T81" fmla="*/ 354 h 612"/>
                <a:gd name="T82" fmla="*/ 225 w 662"/>
                <a:gd name="T83" fmla="*/ 340 h 612"/>
                <a:gd name="T84" fmla="*/ 191 w 662"/>
                <a:gd name="T85" fmla="*/ 325 h 612"/>
                <a:gd name="T86" fmla="*/ 173 w 662"/>
                <a:gd name="T87" fmla="*/ 330 h 612"/>
                <a:gd name="T88" fmla="*/ 146 w 662"/>
                <a:gd name="T89" fmla="*/ 306 h 612"/>
                <a:gd name="T90" fmla="*/ 139 w 662"/>
                <a:gd name="T91" fmla="*/ 323 h 612"/>
                <a:gd name="T92" fmla="*/ 122 w 662"/>
                <a:gd name="T93" fmla="*/ 336 h 612"/>
                <a:gd name="T94" fmla="*/ 104 w 662"/>
                <a:gd name="T95" fmla="*/ 338 h 612"/>
                <a:gd name="T96" fmla="*/ 84 w 662"/>
                <a:gd name="T97" fmla="*/ 316 h 612"/>
                <a:gd name="T98" fmla="*/ 44 w 662"/>
                <a:gd name="T99" fmla="*/ 340 h 612"/>
                <a:gd name="T100" fmla="*/ 38 w 662"/>
                <a:gd name="T101" fmla="*/ 267 h 612"/>
                <a:gd name="T102" fmla="*/ 0 w 662"/>
                <a:gd name="T103" fmla="*/ 251 h 612"/>
                <a:gd name="T104" fmla="*/ 4 w 662"/>
                <a:gd name="T105" fmla="*/ 230 h 6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62" h="612">
                  <a:moveTo>
                    <a:pt x="4" y="321"/>
                  </a:moveTo>
                  <a:lnTo>
                    <a:pt x="78" y="260"/>
                  </a:lnTo>
                  <a:lnTo>
                    <a:pt x="106" y="190"/>
                  </a:lnTo>
                  <a:lnTo>
                    <a:pt x="154" y="148"/>
                  </a:lnTo>
                  <a:lnTo>
                    <a:pt x="178" y="81"/>
                  </a:lnTo>
                  <a:lnTo>
                    <a:pt x="204" y="90"/>
                  </a:lnTo>
                  <a:lnTo>
                    <a:pt x="238" y="72"/>
                  </a:lnTo>
                  <a:lnTo>
                    <a:pt x="247" y="22"/>
                  </a:lnTo>
                  <a:lnTo>
                    <a:pt x="265" y="4"/>
                  </a:lnTo>
                  <a:lnTo>
                    <a:pt x="284" y="11"/>
                  </a:lnTo>
                  <a:lnTo>
                    <a:pt x="284" y="36"/>
                  </a:lnTo>
                  <a:lnTo>
                    <a:pt x="293" y="84"/>
                  </a:lnTo>
                  <a:lnTo>
                    <a:pt x="308" y="93"/>
                  </a:lnTo>
                  <a:lnTo>
                    <a:pt x="349" y="77"/>
                  </a:lnTo>
                  <a:lnTo>
                    <a:pt x="370" y="51"/>
                  </a:lnTo>
                  <a:lnTo>
                    <a:pt x="389" y="9"/>
                  </a:lnTo>
                  <a:lnTo>
                    <a:pt x="473" y="0"/>
                  </a:lnTo>
                  <a:lnTo>
                    <a:pt x="540" y="7"/>
                  </a:lnTo>
                  <a:lnTo>
                    <a:pt x="545" y="48"/>
                  </a:lnTo>
                  <a:lnTo>
                    <a:pt x="553" y="88"/>
                  </a:lnTo>
                  <a:lnTo>
                    <a:pt x="589" y="103"/>
                  </a:lnTo>
                  <a:lnTo>
                    <a:pt x="620" y="106"/>
                  </a:lnTo>
                  <a:lnTo>
                    <a:pt x="632" y="137"/>
                  </a:lnTo>
                  <a:lnTo>
                    <a:pt x="662" y="148"/>
                  </a:lnTo>
                  <a:lnTo>
                    <a:pt x="651" y="236"/>
                  </a:lnTo>
                  <a:lnTo>
                    <a:pt x="619" y="274"/>
                  </a:lnTo>
                  <a:lnTo>
                    <a:pt x="581" y="297"/>
                  </a:lnTo>
                  <a:lnTo>
                    <a:pt x="581" y="355"/>
                  </a:lnTo>
                  <a:lnTo>
                    <a:pt x="604" y="398"/>
                  </a:lnTo>
                  <a:lnTo>
                    <a:pt x="574" y="409"/>
                  </a:lnTo>
                  <a:lnTo>
                    <a:pt x="560" y="375"/>
                  </a:lnTo>
                  <a:lnTo>
                    <a:pt x="546" y="417"/>
                  </a:lnTo>
                  <a:lnTo>
                    <a:pt x="504" y="467"/>
                  </a:lnTo>
                  <a:lnTo>
                    <a:pt x="540" y="519"/>
                  </a:lnTo>
                  <a:lnTo>
                    <a:pt x="562" y="567"/>
                  </a:lnTo>
                  <a:lnTo>
                    <a:pt x="523" y="583"/>
                  </a:lnTo>
                  <a:lnTo>
                    <a:pt x="473" y="594"/>
                  </a:lnTo>
                  <a:lnTo>
                    <a:pt x="440" y="587"/>
                  </a:lnTo>
                  <a:lnTo>
                    <a:pt x="396" y="612"/>
                  </a:lnTo>
                  <a:lnTo>
                    <a:pt x="366" y="531"/>
                  </a:lnTo>
                  <a:lnTo>
                    <a:pt x="402" y="492"/>
                  </a:lnTo>
                  <a:lnTo>
                    <a:pt x="313" y="473"/>
                  </a:lnTo>
                  <a:lnTo>
                    <a:pt x="266" y="452"/>
                  </a:lnTo>
                  <a:lnTo>
                    <a:pt x="240" y="459"/>
                  </a:lnTo>
                  <a:lnTo>
                    <a:pt x="203" y="427"/>
                  </a:lnTo>
                  <a:lnTo>
                    <a:pt x="193" y="450"/>
                  </a:lnTo>
                  <a:lnTo>
                    <a:pt x="170" y="468"/>
                  </a:lnTo>
                  <a:lnTo>
                    <a:pt x="145" y="471"/>
                  </a:lnTo>
                  <a:lnTo>
                    <a:pt x="117" y="440"/>
                  </a:lnTo>
                  <a:lnTo>
                    <a:pt x="61" y="474"/>
                  </a:lnTo>
                  <a:lnTo>
                    <a:pt x="53" y="372"/>
                  </a:lnTo>
                  <a:lnTo>
                    <a:pt x="0" y="349"/>
                  </a:lnTo>
                  <a:lnTo>
                    <a:pt x="4" y="3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3" name="Freeform 50"/>
            <p:cNvSpPr>
              <a:spLocks/>
            </p:cNvSpPr>
            <p:nvPr/>
          </p:nvSpPr>
          <p:spPr bwMode="auto">
            <a:xfrm>
              <a:off x="2066" y="1474"/>
              <a:ext cx="495" cy="366"/>
            </a:xfrm>
            <a:custGeom>
              <a:avLst/>
              <a:gdLst>
                <a:gd name="T0" fmla="*/ 29 w 552"/>
                <a:gd name="T1" fmla="*/ 80 h 408"/>
                <a:gd name="T2" fmla="*/ 59 w 552"/>
                <a:gd name="T3" fmla="*/ 77 h 408"/>
                <a:gd name="T4" fmla="*/ 66 w 552"/>
                <a:gd name="T5" fmla="*/ 24 h 408"/>
                <a:gd name="T6" fmla="*/ 183 w 552"/>
                <a:gd name="T7" fmla="*/ 24 h 408"/>
                <a:gd name="T8" fmla="*/ 196 w 552"/>
                <a:gd name="T9" fmla="*/ 0 h 408"/>
                <a:gd name="T10" fmla="*/ 354 w 552"/>
                <a:gd name="T11" fmla="*/ 0 h 408"/>
                <a:gd name="T12" fmla="*/ 393 w 552"/>
                <a:gd name="T13" fmla="*/ 17 h 408"/>
                <a:gd name="T14" fmla="*/ 398 w 552"/>
                <a:gd name="T15" fmla="*/ 90 h 408"/>
                <a:gd name="T16" fmla="*/ 375 w 552"/>
                <a:gd name="T17" fmla="*/ 124 h 408"/>
                <a:gd name="T18" fmla="*/ 325 w 552"/>
                <a:gd name="T19" fmla="*/ 137 h 408"/>
                <a:gd name="T20" fmla="*/ 315 w 552"/>
                <a:gd name="T21" fmla="*/ 137 h 408"/>
                <a:gd name="T22" fmla="*/ 214 w 552"/>
                <a:gd name="T23" fmla="*/ 229 h 408"/>
                <a:gd name="T24" fmla="*/ 185 w 552"/>
                <a:gd name="T25" fmla="*/ 249 h 408"/>
                <a:gd name="T26" fmla="*/ 183 w 552"/>
                <a:gd name="T27" fmla="*/ 285 h 408"/>
                <a:gd name="T28" fmla="*/ 157 w 552"/>
                <a:gd name="T29" fmla="*/ 294 h 408"/>
                <a:gd name="T30" fmla="*/ 81 w 552"/>
                <a:gd name="T31" fmla="*/ 294 h 408"/>
                <a:gd name="T32" fmla="*/ 44 w 552"/>
                <a:gd name="T33" fmla="*/ 272 h 408"/>
                <a:gd name="T34" fmla="*/ 24 w 552"/>
                <a:gd name="T35" fmla="*/ 196 h 408"/>
                <a:gd name="T36" fmla="*/ 0 w 552"/>
                <a:gd name="T37" fmla="*/ 165 h 408"/>
                <a:gd name="T38" fmla="*/ 27 w 552"/>
                <a:gd name="T39" fmla="*/ 144 h 408"/>
                <a:gd name="T40" fmla="*/ 27 w 552"/>
                <a:gd name="T41" fmla="*/ 114 h 408"/>
                <a:gd name="T42" fmla="*/ 44 w 552"/>
                <a:gd name="T43" fmla="*/ 103 h 408"/>
                <a:gd name="T44" fmla="*/ 29 w 552"/>
                <a:gd name="T45" fmla="*/ 80 h 4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2" h="408">
                  <a:moveTo>
                    <a:pt x="40" y="110"/>
                  </a:moveTo>
                  <a:lnTo>
                    <a:pt x="83" y="107"/>
                  </a:lnTo>
                  <a:lnTo>
                    <a:pt x="93" y="33"/>
                  </a:lnTo>
                  <a:lnTo>
                    <a:pt x="253" y="33"/>
                  </a:lnTo>
                  <a:lnTo>
                    <a:pt x="272" y="0"/>
                  </a:lnTo>
                  <a:lnTo>
                    <a:pt x="491" y="0"/>
                  </a:lnTo>
                  <a:lnTo>
                    <a:pt x="544" y="23"/>
                  </a:lnTo>
                  <a:lnTo>
                    <a:pt x="552" y="125"/>
                  </a:lnTo>
                  <a:lnTo>
                    <a:pt x="520" y="172"/>
                  </a:lnTo>
                  <a:lnTo>
                    <a:pt x="450" y="189"/>
                  </a:lnTo>
                  <a:lnTo>
                    <a:pt x="436" y="189"/>
                  </a:lnTo>
                  <a:lnTo>
                    <a:pt x="298" y="317"/>
                  </a:lnTo>
                  <a:lnTo>
                    <a:pt x="257" y="346"/>
                  </a:lnTo>
                  <a:lnTo>
                    <a:pt x="254" y="395"/>
                  </a:lnTo>
                  <a:lnTo>
                    <a:pt x="217" y="408"/>
                  </a:lnTo>
                  <a:lnTo>
                    <a:pt x="112" y="408"/>
                  </a:lnTo>
                  <a:lnTo>
                    <a:pt x="61" y="377"/>
                  </a:lnTo>
                  <a:lnTo>
                    <a:pt x="34" y="272"/>
                  </a:lnTo>
                  <a:lnTo>
                    <a:pt x="0" y="228"/>
                  </a:lnTo>
                  <a:lnTo>
                    <a:pt x="37" y="201"/>
                  </a:lnTo>
                  <a:lnTo>
                    <a:pt x="37" y="158"/>
                  </a:lnTo>
                  <a:lnTo>
                    <a:pt x="61" y="143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4" name="Freeform 51"/>
            <p:cNvSpPr>
              <a:spLocks/>
            </p:cNvSpPr>
            <p:nvPr/>
          </p:nvSpPr>
          <p:spPr bwMode="auto">
            <a:xfrm>
              <a:off x="1807" y="1151"/>
              <a:ext cx="503" cy="528"/>
            </a:xfrm>
            <a:custGeom>
              <a:avLst/>
              <a:gdLst>
                <a:gd name="T0" fmla="*/ 113 w 561"/>
                <a:gd name="T1" fmla="*/ 94 h 589"/>
                <a:gd name="T2" fmla="*/ 136 w 561"/>
                <a:gd name="T3" fmla="*/ 121 h 589"/>
                <a:gd name="T4" fmla="*/ 252 w 561"/>
                <a:gd name="T5" fmla="*/ 135 h 589"/>
                <a:gd name="T6" fmla="*/ 369 w 561"/>
                <a:gd name="T7" fmla="*/ 160 h 589"/>
                <a:gd name="T8" fmla="*/ 404 w 561"/>
                <a:gd name="T9" fmla="*/ 260 h 589"/>
                <a:gd name="T10" fmla="*/ 393 w 561"/>
                <a:gd name="T11" fmla="*/ 283 h 589"/>
                <a:gd name="T12" fmla="*/ 276 w 561"/>
                <a:gd name="T13" fmla="*/ 283 h 589"/>
                <a:gd name="T14" fmla="*/ 268 w 561"/>
                <a:gd name="T15" fmla="*/ 337 h 589"/>
                <a:gd name="T16" fmla="*/ 238 w 561"/>
                <a:gd name="T17" fmla="*/ 339 h 589"/>
                <a:gd name="T18" fmla="*/ 252 w 561"/>
                <a:gd name="T19" fmla="*/ 362 h 589"/>
                <a:gd name="T20" fmla="*/ 235 w 561"/>
                <a:gd name="T21" fmla="*/ 377 h 589"/>
                <a:gd name="T22" fmla="*/ 235 w 561"/>
                <a:gd name="T23" fmla="*/ 401 h 589"/>
                <a:gd name="T24" fmla="*/ 208 w 561"/>
                <a:gd name="T25" fmla="*/ 424 h 589"/>
                <a:gd name="T26" fmla="*/ 178 w 561"/>
                <a:gd name="T27" fmla="*/ 410 h 589"/>
                <a:gd name="T28" fmla="*/ 126 w 561"/>
                <a:gd name="T29" fmla="*/ 408 h 589"/>
                <a:gd name="T30" fmla="*/ 52 w 561"/>
                <a:gd name="T31" fmla="*/ 413 h 589"/>
                <a:gd name="T32" fmla="*/ 12 w 561"/>
                <a:gd name="T33" fmla="*/ 383 h 589"/>
                <a:gd name="T34" fmla="*/ 5 w 561"/>
                <a:gd name="T35" fmla="*/ 277 h 589"/>
                <a:gd name="T36" fmla="*/ 24 w 561"/>
                <a:gd name="T37" fmla="*/ 268 h 589"/>
                <a:gd name="T38" fmla="*/ 12 w 561"/>
                <a:gd name="T39" fmla="*/ 249 h 589"/>
                <a:gd name="T40" fmla="*/ 12 w 561"/>
                <a:gd name="T41" fmla="*/ 165 h 589"/>
                <a:gd name="T42" fmla="*/ 36 w 561"/>
                <a:gd name="T43" fmla="*/ 139 h 589"/>
                <a:gd name="T44" fmla="*/ 0 w 561"/>
                <a:gd name="T45" fmla="*/ 76 h 589"/>
                <a:gd name="T46" fmla="*/ 0 w 561"/>
                <a:gd name="T47" fmla="*/ 17 h 589"/>
                <a:gd name="T48" fmla="*/ 20 w 561"/>
                <a:gd name="T49" fmla="*/ 0 h 589"/>
                <a:gd name="T50" fmla="*/ 111 w 561"/>
                <a:gd name="T51" fmla="*/ 0 h 589"/>
                <a:gd name="T52" fmla="*/ 113 w 561"/>
                <a:gd name="T53" fmla="*/ 94 h 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61" h="589">
                  <a:moveTo>
                    <a:pt x="157" y="131"/>
                  </a:moveTo>
                  <a:lnTo>
                    <a:pt x="188" y="169"/>
                  </a:lnTo>
                  <a:lnTo>
                    <a:pt x="349" y="188"/>
                  </a:lnTo>
                  <a:lnTo>
                    <a:pt x="511" y="223"/>
                  </a:lnTo>
                  <a:lnTo>
                    <a:pt x="561" y="361"/>
                  </a:lnTo>
                  <a:lnTo>
                    <a:pt x="544" y="394"/>
                  </a:lnTo>
                  <a:lnTo>
                    <a:pt x="382" y="394"/>
                  </a:lnTo>
                  <a:lnTo>
                    <a:pt x="371" y="467"/>
                  </a:lnTo>
                  <a:lnTo>
                    <a:pt x="331" y="471"/>
                  </a:lnTo>
                  <a:lnTo>
                    <a:pt x="349" y="503"/>
                  </a:lnTo>
                  <a:lnTo>
                    <a:pt x="326" y="523"/>
                  </a:lnTo>
                  <a:lnTo>
                    <a:pt x="326" y="557"/>
                  </a:lnTo>
                  <a:lnTo>
                    <a:pt x="289" y="589"/>
                  </a:lnTo>
                  <a:lnTo>
                    <a:pt x="246" y="569"/>
                  </a:lnTo>
                  <a:lnTo>
                    <a:pt x="174" y="567"/>
                  </a:lnTo>
                  <a:lnTo>
                    <a:pt x="73" y="573"/>
                  </a:lnTo>
                  <a:lnTo>
                    <a:pt x="16" y="531"/>
                  </a:lnTo>
                  <a:lnTo>
                    <a:pt x="8" y="385"/>
                  </a:lnTo>
                  <a:lnTo>
                    <a:pt x="34" y="372"/>
                  </a:lnTo>
                  <a:lnTo>
                    <a:pt x="17" y="346"/>
                  </a:lnTo>
                  <a:lnTo>
                    <a:pt x="17" y="229"/>
                  </a:lnTo>
                  <a:lnTo>
                    <a:pt x="50" y="193"/>
                  </a:lnTo>
                  <a:lnTo>
                    <a:pt x="0" y="106"/>
                  </a:lnTo>
                  <a:lnTo>
                    <a:pt x="0" y="23"/>
                  </a:lnTo>
                  <a:lnTo>
                    <a:pt x="27" y="0"/>
                  </a:lnTo>
                  <a:lnTo>
                    <a:pt x="154" y="0"/>
                  </a:lnTo>
                  <a:lnTo>
                    <a:pt x="157" y="13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5" name="Freeform 52"/>
            <p:cNvSpPr>
              <a:spLocks/>
            </p:cNvSpPr>
            <p:nvPr/>
          </p:nvSpPr>
          <p:spPr bwMode="auto">
            <a:xfrm>
              <a:off x="2237" y="649"/>
              <a:ext cx="477" cy="825"/>
            </a:xfrm>
            <a:custGeom>
              <a:avLst/>
              <a:gdLst>
                <a:gd name="T0" fmla="*/ 30 w 532"/>
                <a:gd name="T1" fmla="*/ 142 h 921"/>
                <a:gd name="T2" fmla="*/ 49 w 532"/>
                <a:gd name="T3" fmla="*/ 159 h 921"/>
                <a:gd name="T4" fmla="*/ 74 w 532"/>
                <a:gd name="T5" fmla="*/ 153 h 921"/>
                <a:gd name="T6" fmla="*/ 91 w 532"/>
                <a:gd name="T7" fmla="*/ 146 h 921"/>
                <a:gd name="T8" fmla="*/ 111 w 532"/>
                <a:gd name="T9" fmla="*/ 143 h 921"/>
                <a:gd name="T10" fmla="*/ 130 w 532"/>
                <a:gd name="T11" fmla="*/ 134 h 921"/>
                <a:gd name="T12" fmla="*/ 142 w 532"/>
                <a:gd name="T13" fmla="*/ 116 h 921"/>
                <a:gd name="T14" fmla="*/ 140 w 532"/>
                <a:gd name="T15" fmla="*/ 96 h 921"/>
                <a:gd name="T16" fmla="*/ 113 w 532"/>
                <a:gd name="T17" fmla="*/ 79 h 921"/>
                <a:gd name="T18" fmla="*/ 113 w 532"/>
                <a:gd name="T19" fmla="*/ 64 h 921"/>
                <a:gd name="T20" fmla="*/ 126 w 532"/>
                <a:gd name="T21" fmla="*/ 50 h 921"/>
                <a:gd name="T22" fmla="*/ 155 w 532"/>
                <a:gd name="T23" fmla="*/ 39 h 921"/>
                <a:gd name="T24" fmla="*/ 173 w 532"/>
                <a:gd name="T25" fmla="*/ 35 h 921"/>
                <a:gd name="T26" fmla="*/ 191 w 532"/>
                <a:gd name="T27" fmla="*/ 50 h 921"/>
                <a:gd name="T28" fmla="*/ 209 w 532"/>
                <a:gd name="T29" fmla="*/ 35 h 921"/>
                <a:gd name="T30" fmla="*/ 228 w 532"/>
                <a:gd name="T31" fmla="*/ 20 h 921"/>
                <a:gd name="T32" fmla="*/ 264 w 532"/>
                <a:gd name="T33" fmla="*/ 0 h 921"/>
                <a:gd name="T34" fmla="*/ 292 w 532"/>
                <a:gd name="T35" fmla="*/ 1 h 921"/>
                <a:gd name="T36" fmla="*/ 320 w 532"/>
                <a:gd name="T37" fmla="*/ 8 h 921"/>
                <a:gd name="T38" fmla="*/ 332 w 532"/>
                <a:gd name="T39" fmla="*/ 25 h 921"/>
                <a:gd name="T40" fmla="*/ 349 w 532"/>
                <a:gd name="T41" fmla="*/ 58 h 921"/>
                <a:gd name="T42" fmla="*/ 351 w 532"/>
                <a:gd name="T43" fmla="*/ 73 h 921"/>
                <a:gd name="T44" fmla="*/ 343 w 532"/>
                <a:gd name="T45" fmla="*/ 96 h 921"/>
                <a:gd name="T46" fmla="*/ 313 w 532"/>
                <a:gd name="T47" fmla="*/ 101 h 921"/>
                <a:gd name="T48" fmla="*/ 304 w 532"/>
                <a:gd name="T49" fmla="*/ 110 h 921"/>
                <a:gd name="T50" fmla="*/ 310 w 532"/>
                <a:gd name="T51" fmla="*/ 120 h 921"/>
                <a:gd name="T52" fmla="*/ 361 w 532"/>
                <a:gd name="T53" fmla="*/ 131 h 921"/>
                <a:gd name="T54" fmla="*/ 372 w 532"/>
                <a:gd name="T55" fmla="*/ 159 h 921"/>
                <a:gd name="T56" fmla="*/ 369 w 532"/>
                <a:gd name="T57" fmla="*/ 183 h 921"/>
                <a:gd name="T58" fmla="*/ 384 w 532"/>
                <a:gd name="T59" fmla="*/ 210 h 921"/>
                <a:gd name="T60" fmla="*/ 330 w 532"/>
                <a:gd name="T61" fmla="*/ 236 h 921"/>
                <a:gd name="T62" fmla="*/ 325 w 532"/>
                <a:gd name="T63" fmla="*/ 255 h 921"/>
                <a:gd name="T64" fmla="*/ 342 w 532"/>
                <a:gd name="T65" fmla="*/ 282 h 921"/>
                <a:gd name="T66" fmla="*/ 343 w 532"/>
                <a:gd name="T67" fmla="*/ 320 h 921"/>
                <a:gd name="T68" fmla="*/ 319 w 532"/>
                <a:gd name="T69" fmla="*/ 341 h 921"/>
                <a:gd name="T70" fmla="*/ 321 w 532"/>
                <a:gd name="T71" fmla="*/ 362 h 921"/>
                <a:gd name="T72" fmla="*/ 338 w 532"/>
                <a:gd name="T73" fmla="*/ 387 h 921"/>
                <a:gd name="T74" fmla="*/ 345 w 532"/>
                <a:gd name="T75" fmla="*/ 405 h 921"/>
                <a:gd name="T76" fmla="*/ 342 w 532"/>
                <a:gd name="T77" fmla="*/ 426 h 921"/>
                <a:gd name="T78" fmla="*/ 345 w 532"/>
                <a:gd name="T79" fmla="*/ 469 h 921"/>
                <a:gd name="T80" fmla="*/ 325 w 532"/>
                <a:gd name="T81" fmla="*/ 520 h 921"/>
                <a:gd name="T82" fmla="*/ 291 w 532"/>
                <a:gd name="T83" fmla="*/ 551 h 921"/>
                <a:gd name="T84" fmla="*/ 276 w 532"/>
                <a:gd name="T85" fmla="*/ 590 h 921"/>
                <a:gd name="T86" fmla="*/ 221 w 532"/>
                <a:gd name="T87" fmla="*/ 643 h 921"/>
                <a:gd name="T88" fmla="*/ 216 w 532"/>
                <a:gd name="T89" fmla="*/ 662 h 921"/>
                <a:gd name="T90" fmla="*/ 57 w 532"/>
                <a:gd name="T91" fmla="*/ 662 h 921"/>
                <a:gd name="T92" fmla="*/ 23 w 532"/>
                <a:gd name="T93" fmla="*/ 564 h 921"/>
                <a:gd name="T94" fmla="*/ 69 w 532"/>
                <a:gd name="T95" fmla="*/ 522 h 921"/>
                <a:gd name="T96" fmla="*/ 42 w 532"/>
                <a:gd name="T97" fmla="*/ 444 h 921"/>
                <a:gd name="T98" fmla="*/ 3 w 532"/>
                <a:gd name="T99" fmla="*/ 412 h 921"/>
                <a:gd name="T100" fmla="*/ 10 w 532"/>
                <a:gd name="T101" fmla="*/ 281 h 921"/>
                <a:gd name="T102" fmla="*/ 0 w 532"/>
                <a:gd name="T103" fmla="*/ 210 h 921"/>
                <a:gd name="T104" fmla="*/ 19 w 532"/>
                <a:gd name="T105" fmla="*/ 170 h 921"/>
                <a:gd name="T106" fmla="*/ 30 w 532"/>
                <a:gd name="T107" fmla="*/ 142 h 9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2" h="921">
                  <a:moveTo>
                    <a:pt x="41" y="199"/>
                  </a:moveTo>
                  <a:lnTo>
                    <a:pt x="68" y="222"/>
                  </a:lnTo>
                  <a:lnTo>
                    <a:pt x="101" y="213"/>
                  </a:lnTo>
                  <a:lnTo>
                    <a:pt x="127" y="203"/>
                  </a:lnTo>
                  <a:lnTo>
                    <a:pt x="154" y="200"/>
                  </a:lnTo>
                  <a:lnTo>
                    <a:pt x="181" y="186"/>
                  </a:lnTo>
                  <a:lnTo>
                    <a:pt x="196" y="161"/>
                  </a:lnTo>
                  <a:lnTo>
                    <a:pt x="194" y="133"/>
                  </a:lnTo>
                  <a:lnTo>
                    <a:pt x="156" y="109"/>
                  </a:lnTo>
                  <a:lnTo>
                    <a:pt x="157" y="89"/>
                  </a:lnTo>
                  <a:lnTo>
                    <a:pt x="175" y="69"/>
                  </a:lnTo>
                  <a:lnTo>
                    <a:pt x="215" y="54"/>
                  </a:lnTo>
                  <a:lnTo>
                    <a:pt x="240" y="48"/>
                  </a:lnTo>
                  <a:lnTo>
                    <a:pt x="265" y="69"/>
                  </a:lnTo>
                  <a:lnTo>
                    <a:pt x="290" y="48"/>
                  </a:lnTo>
                  <a:lnTo>
                    <a:pt x="316" y="28"/>
                  </a:lnTo>
                  <a:lnTo>
                    <a:pt x="366" y="0"/>
                  </a:lnTo>
                  <a:lnTo>
                    <a:pt x="406" y="1"/>
                  </a:lnTo>
                  <a:lnTo>
                    <a:pt x="444" y="11"/>
                  </a:lnTo>
                  <a:lnTo>
                    <a:pt x="461" y="35"/>
                  </a:lnTo>
                  <a:lnTo>
                    <a:pt x="484" y="81"/>
                  </a:lnTo>
                  <a:lnTo>
                    <a:pt x="487" y="102"/>
                  </a:lnTo>
                  <a:lnTo>
                    <a:pt x="476" y="134"/>
                  </a:lnTo>
                  <a:lnTo>
                    <a:pt x="434" y="141"/>
                  </a:lnTo>
                  <a:lnTo>
                    <a:pt x="422" y="153"/>
                  </a:lnTo>
                  <a:lnTo>
                    <a:pt x="430" y="167"/>
                  </a:lnTo>
                  <a:lnTo>
                    <a:pt x="502" y="182"/>
                  </a:lnTo>
                  <a:lnTo>
                    <a:pt x="516" y="221"/>
                  </a:lnTo>
                  <a:lnTo>
                    <a:pt x="511" y="255"/>
                  </a:lnTo>
                  <a:lnTo>
                    <a:pt x="532" y="291"/>
                  </a:lnTo>
                  <a:lnTo>
                    <a:pt x="457" y="329"/>
                  </a:lnTo>
                  <a:lnTo>
                    <a:pt x="451" y="355"/>
                  </a:lnTo>
                  <a:lnTo>
                    <a:pt x="474" y="393"/>
                  </a:lnTo>
                  <a:lnTo>
                    <a:pt x="476" y="444"/>
                  </a:lnTo>
                  <a:lnTo>
                    <a:pt x="443" y="474"/>
                  </a:lnTo>
                  <a:lnTo>
                    <a:pt x="445" y="503"/>
                  </a:lnTo>
                  <a:lnTo>
                    <a:pt x="469" y="538"/>
                  </a:lnTo>
                  <a:lnTo>
                    <a:pt x="479" y="564"/>
                  </a:lnTo>
                  <a:lnTo>
                    <a:pt x="474" y="593"/>
                  </a:lnTo>
                  <a:lnTo>
                    <a:pt x="478" y="653"/>
                  </a:lnTo>
                  <a:lnTo>
                    <a:pt x="451" y="723"/>
                  </a:lnTo>
                  <a:lnTo>
                    <a:pt x="403" y="767"/>
                  </a:lnTo>
                  <a:lnTo>
                    <a:pt x="384" y="822"/>
                  </a:lnTo>
                  <a:lnTo>
                    <a:pt x="307" y="894"/>
                  </a:lnTo>
                  <a:lnTo>
                    <a:pt x="300" y="921"/>
                  </a:lnTo>
                  <a:lnTo>
                    <a:pt x="79" y="921"/>
                  </a:lnTo>
                  <a:lnTo>
                    <a:pt x="32" y="785"/>
                  </a:lnTo>
                  <a:lnTo>
                    <a:pt x="96" y="727"/>
                  </a:lnTo>
                  <a:lnTo>
                    <a:pt x="58" y="618"/>
                  </a:lnTo>
                  <a:lnTo>
                    <a:pt x="3" y="573"/>
                  </a:lnTo>
                  <a:lnTo>
                    <a:pt x="13" y="391"/>
                  </a:lnTo>
                  <a:lnTo>
                    <a:pt x="0" y="291"/>
                  </a:lnTo>
                  <a:lnTo>
                    <a:pt x="26" y="237"/>
                  </a:lnTo>
                  <a:lnTo>
                    <a:pt x="41" y="19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46" name="Freeform 53"/>
            <p:cNvSpPr>
              <a:spLocks/>
            </p:cNvSpPr>
            <p:nvPr/>
          </p:nvSpPr>
          <p:spPr bwMode="auto">
            <a:xfrm>
              <a:off x="1943" y="729"/>
              <a:ext cx="378" cy="623"/>
            </a:xfrm>
            <a:custGeom>
              <a:avLst/>
              <a:gdLst>
                <a:gd name="T0" fmla="*/ 29 w 422"/>
                <a:gd name="T1" fmla="*/ 312 h 696"/>
                <a:gd name="T2" fmla="*/ 5 w 422"/>
                <a:gd name="T3" fmla="*/ 278 h 696"/>
                <a:gd name="T4" fmla="*/ 19 w 422"/>
                <a:gd name="T5" fmla="*/ 251 h 696"/>
                <a:gd name="T6" fmla="*/ 51 w 422"/>
                <a:gd name="T7" fmla="*/ 240 h 696"/>
                <a:gd name="T8" fmla="*/ 50 w 422"/>
                <a:gd name="T9" fmla="*/ 73 h 696"/>
                <a:gd name="T10" fmla="*/ 82 w 422"/>
                <a:gd name="T11" fmla="*/ 33 h 696"/>
                <a:gd name="T12" fmla="*/ 107 w 422"/>
                <a:gd name="T13" fmla="*/ 13 h 696"/>
                <a:gd name="T14" fmla="*/ 134 w 422"/>
                <a:gd name="T15" fmla="*/ 8 h 696"/>
                <a:gd name="T16" fmla="*/ 176 w 422"/>
                <a:gd name="T17" fmla="*/ 0 h 696"/>
                <a:gd name="T18" fmla="*/ 200 w 422"/>
                <a:gd name="T19" fmla="*/ 53 h 696"/>
                <a:gd name="T20" fmla="*/ 222 w 422"/>
                <a:gd name="T21" fmla="*/ 44 h 696"/>
                <a:gd name="T22" fmla="*/ 265 w 422"/>
                <a:gd name="T23" fmla="*/ 79 h 696"/>
                <a:gd name="T24" fmla="*/ 235 w 422"/>
                <a:gd name="T25" fmla="*/ 144 h 696"/>
                <a:gd name="T26" fmla="*/ 245 w 422"/>
                <a:gd name="T27" fmla="*/ 216 h 696"/>
                <a:gd name="T28" fmla="*/ 237 w 422"/>
                <a:gd name="T29" fmla="*/ 348 h 696"/>
                <a:gd name="T30" fmla="*/ 274 w 422"/>
                <a:gd name="T31" fmla="*/ 376 h 696"/>
                <a:gd name="T32" fmla="*/ 304 w 422"/>
                <a:gd name="T33" fmla="*/ 456 h 696"/>
                <a:gd name="T34" fmla="*/ 258 w 422"/>
                <a:gd name="T35" fmla="*/ 499 h 696"/>
                <a:gd name="T36" fmla="*/ 138 w 422"/>
                <a:gd name="T37" fmla="*/ 471 h 696"/>
                <a:gd name="T38" fmla="*/ 25 w 422"/>
                <a:gd name="T39" fmla="*/ 459 h 696"/>
                <a:gd name="T40" fmla="*/ 4 w 422"/>
                <a:gd name="T41" fmla="*/ 432 h 696"/>
                <a:gd name="T42" fmla="*/ 0 w 422"/>
                <a:gd name="T43" fmla="*/ 338 h 696"/>
                <a:gd name="T44" fmla="*/ 29 w 422"/>
                <a:gd name="T45" fmla="*/ 312 h 6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2" h="696">
                  <a:moveTo>
                    <a:pt x="40" y="436"/>
                  </a:moveTo>
                  <a:lnTo>
                    <a:pt x="8" y="388"/>
                  </a:lnTo>
                  <a:lnTo>
                    <a:pt x="27" y="350"/>
                  </a:lnTo>
                  <a:lnTo>
                    <a:pt x="72" y="334"/>
                  </a:lnTo>
                  <a:lnTo>
                    <a:pt x="69" y="103"/>
                  </a:lnTo>
                  <a:lnTo>
                    <a:pt x="114" y="46"/>
                  </a:lnTo>
                  <a:lnTo>
                    <a:pt x="150" y="19"/>
                  </a:lnTo>
                  <a:lnTo>
                    <a:pt x="187" y="11"/>
                  </a:lnTo>
                  <a:lnTo>
                    <a:pt x="245" y="0"/>
                  </a:lnTo>
                  <a:lnTo>
                    <a:pt x="278" y="74"/>
                  </a:lnTo>
                  <a:lnTo>
                    <a:pt x="309" y="61"/>
                  </a:lnTo>
                  <a:lnTo>
                    <a:pt x="369" y="110"/>
                  </a:lnTo>
                  <a:lnTo>
                    <a:pt x="326" y="201"/>
                  </a:lnTo>
                  <a:lnTo>
                    <a:pt x="341" y="300"/>
                  </a:lnTo>
                  <a:lnTo>
                    <a:pt x="330" y="486"/>
                  </a:lnTo>
                  <a:lnTo>
                    <a:pt x="382" y="524"/>
                  </a:lnTo>
                  <a:lnTo>
                    <a:pt x="422" y="636"/>
                  </a:lnTo>
                  <a:lnTo>
                    <a:pt x="360" y="696"/>
                  </a:lnTo>
                  <a:lnTo>
                    <a:pt x="192" y="657"/>
                  </a:lnTo>
                  <a:lnTo>
                    <a:pt x="35" y="640"/>
                  </a:lnTo>
                  <a:lnTo>
                    <a:pt x="5" y="603"/>
                  </a:lnTo>
                  <a:lnTo>
                    <a:pt x="0" y="471"/>
                  </a:lnTo>
                  <a:lnTo>
                    <a:pt x="40" y="4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8196" name="2 Grupo"/>
          <p:cNvGrpSpPr>
            <a:grpSpLocks/>
          </p:cNvGrpSpPr>
          <p:nvPr/>
        </p:nvGrpSpPr>
        <p:grpSpPr bwMode="auto">
          <a:xfrm>
            <a:off x="6757813" y="5341499"/>
            <a:ext cx="2221097" cy="960825"/>
            <a:chOff x="5943600" y="5264150"/>
            <a:chExt cx="3124200" cy="1389063"/>
          </a:xfrm>
        </p:grpSpPr>
        <p:sp>
          <p:nvSpPr>
            <p:cNvPr id="57" name="Freeform 167"/>
            <p:cNvSpPr>
              <a:spLocks/>
            </p:cNvSpPr>
            <p:nvPr/>
          </p:nvSpPr>
          <p:spPr bwMode="auto">
            <a:xfrm>
              <a:off x="8753468" y="5264973"/>
              <a:ext cx="314339" cy="295111"/>
            </a:xfrm>
            <a:custGeom>
              <a:avLst/>
              <a:gdLst>
                <a:gd name="T0" fmla="*/ 65 w 198"/>
                <a:gd name="T1" fmla="*/ 70 h 186"/>
                <a:gd name="T2" fmla="*/ 102 w 198"/>
                <a:gd name="T3" fmla="*/ 58 h 186"/>
                <a:gd name="T4" fmla="*/ 131 w 198"/>
                <a:gd name="T5" fmla="*/ 34 h 186"/>
                <a:gd name="T6" fmla="*/ 158 w 198"/>
                <a:gd name="T7" fmla="*/ 6 h 186"/>
                <a:gd name="T8" fmla="*/ 183 w 198"/>
                <a:gd name="T9" fmla="*/ 0 h 186"/>
                <a:gd name="T10" fmla="*/ 198 w 198"/>
                <a:gd name="T11" fmla="*/ 22 h 186"/>
                <a:gd name="T12" fmla="*/ 188 w 198"/>
                <a:gd name="T13" fmla="*/ 34 h 186"/>
                <a:gd name="T14" fmla="*/ 177 w 198"/>
                <a:gd name="T15" fmla="*/ 40 h 186"/>
                <a:gd name="T16" fmla="*/ 171 w 198"/>
                <a:gd name="T17" fmla="*/ 48 h 186"/>
                <a:gd name="T18" fmla="*/ 173 w 198"/>
                <a:gd name="T19" fmla="*/ 72 h 186"/>
                <a:gd name="T20" fmla="*/ 170 w 198"/>
                <a:gd name="T21" fmla="*/ 96 h 186"/>
                <a:gd name="T22" fmla="*/ 155 w 198"/>
                <a:gd name="T23" fmla="*/ 124 h 186"/>
                <a:gd name="T24" fmla="*/ 132 w 198"/>
                <a:gd name="T25" fmla="*/ 148 h 186"/>
                <a:gd name="T26" fmla="*/ 98 w 198"/>
                <a:gd name="T27" fmla="*/ 154 h 186"/>
                <a:gd name="T28" fmla="*/ 66 w 198"/>
                <a:gd name="T29" fmla="*/ 156 h 186"/>
                <a:gd name="T30" fmla="*/ 62 w 198"/>
                <a:gd name="T31" fmla="*/ 169 h 186"/>
                <a:gd name="T32" fmla="*/ 41 w 198"/>
                <a:gd name="T33" fmla="*/ 186 h 186"/>
                <a:gd name="T34" fmla="*/ 2 w 198"/>
                <a:gd name="T35" fmla="*/ 180 h 186"/>
                <a:gd name="T36" fmla="*/ 0 w 198"/>
                <a:gd name="T37" fmla="*/ 171 h 186"/>
                <a:gd name="T38" fmla="*/ 17 w 198"/>
                <a:gd name="T39" fmla="*/ 148 h 186"/>
                <a:gd name="T40" fmla="*/ 36 w 198"/>
                <a:gd name="T41" fmla="*/ 112 h 186"/>
                <a:gd name="T42" fmla="*/ 45 w 198"/>
                <a:gd name="T43" fmla="*/ 90 h 186"/>
                <a:gd name="T44" fmla="*/ 65 w 198"/>
                <a:gd name="T45" fmla="*/ 7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" h="186">
                  <a:moveTo>
                    <a:pt x="65" y="70"/>
                  </a:moveTo>
                  <a:lnTo>
                    <a:pt x="102" y="58"/>
                  </a:lnTo>
                  <a:lnTo>
                    <a:pt x="131" y="34"/>
                  </a:lnTo>
                  <a:lnTo>
                    <a:pt x="158" y="6"/>
                  </a:lnTo>
                  <a:lnTo>
                    <a:pt x="183" y="0"/>
                  </a:lnTo>
                  <a:lnTo>
                    <a:pt x="198" y="22"/>
                  </a:lnTo>
                  <a:lnTo>
                    <a:pt x="188" y="34"/>
                  </a:lnTo>
                  <a:lnTo>
                    <a:pt x="177" y="40"/>
                  </a:lnTo>
                  <a:lnTo>
                    <a:pt x="171" y="48"/>
                  </a:lnTo>
                  <a:lnTo>
                    <a:pt x="173" y="72"/>
                  </a:lnTo>
                  <a:lnTo>
                    <a:pt x="170" y="96"/>
                  </a:lnTo>
                  <a:lnTo>
                    <a:pt x="155" y="124"/>
                  </a:lnTo>
                  <a:lnTo>
                    <a:pt x="132" y="148"/>
                  </a:lnTo>
                  <a:lnTo>
                    <a:pt x="98" y="154"/>
                  </a:lnTo>
                  <a:lnTo>
                    <a:pt x="66" y="156"/>
                  </a:lnTo>
                  <a:lnTo>
                    <a:pt x="62" y="169"/>
                  </a:lnTo>
                  <a:lnTo>
                    <a:pt x="41" y="186"/>
                  </a:lnTo>
                  <a:lnTo>
                    <a:pt x="2" y="180"/>
                  </a:lnTo>
                  <a:lnTo>
                    <a:pt x="0" y="171"/>
                  </a:lnTo>
                  <a:lnTo>
                    <a:pt x="17" y="148"/>
                  </a:lnTo>
                  <a:lnTo>
                    <a:pt x="36" y="112"/>
                  </a:lnTo>
                  <a:lnTo>
                    <a:pt x="45" y="9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8391979" y="5626440"/>
              <a:ext cx="413879" cy="576254"/>
            </a:xfrm>
            <a:custGeom>
              <a:avLst/>
              <a:gdLst>
                <a:gd name="T0" fmla="*/ 134 w 261"/>
                <a:gd name="T1" fmla="*/ 171 h 363"/>
                <a:gd name="T2" fmla="*/ 158 w 261"/>
                <a:gd name="T3" fmla="*/ 129 h 363"/>
                <a:gd name="T4" fmla="*/ 167 w 261"/>
                <a:gd name="T5" fmla="*/ 109 h 363"/>
                <a:gd name="T6" fmla="*/ 165 w 261"/>
                <a:gd name="T7" fmla="*/ 96 h 363"/>
                <a:gd name="T8" fmla="*/ 177 w 261"/>
                <a:gd name="T9" fmla="*/ 64 h 363"/>
                <a:gd name="T10" fmla="*/ 180 w 261"/>
                <a:gd name="T11" fmla="*/ 22 h 363"/>
                <a:gd name="T12" fmla="*/ 192 w 261"/>
                <a:gd name="T13" fmla="*/ 0 h 363"/>
                <a:gd name="T14" fmla="*/ 225 w 261"/>
                <a:gd name="T15" fmla="*/ 4 h 363"/>
                <a:gd name="T16" fmla="*/ 245 w 261"/>
                <a:gd name="T17" fmla="*/ 15 h 363"/>
                <a:gd name="T18" fmla="*/ 251 w 261"/>
                <a:gd name="T19" fmla="*/ 40 h 363"/>
                <a:gd name="T20" fmla="*/ 261 w 261"/>
                <a:gd name="T21" fmla="*/ 136 h 363"/>
                <a:gd name="T22" fmla="*/ 230 w 261"/>
                <a:gd name="T23" fmla="*/ 256 h 363"/>
                <a:gd name="T24" fmla="*/ 183 w 261"/>
                <a:gd name="T25" fmla="*/ 262 h 363"/>
                <a:gd name="T26" fmla="*/ 173 w 261"/>
                <a:gd name="T27" fmla="*/ 274 h 363"/>
                <a:gd name="T28" fmla="*/ 128 w 261"/>
                <a:gd name="T29" fmla="*/ 288 h 363"/>
                <a:gd name="T30" fmla="*/ 101 w 261"/>
                <a:gd name="T31" fmla="*/ 349 h 363"/>
                <a:gd name="T32" fmla="*/ 77 w 261"/>
                <a:gd name="T33" fmla="*/ 363 h 363"/>
                <a:gd name="T34" fmla="*/ 0 w 261"/>
                <a:gd name="T35" fmla="*/ 345 h 363"/>
                <a:gd name="T36" fmla="*/ 0 w 261"/>
                <a:gd name="T37" fmla="*/ 331 h 363"/>
                <a:gd name="T38" fmla="*/ 56 w 261"/>
                <a:gd name="T39" fmla="*/ 324 h 363"/>
                <a:gd name="T40" fmla="*/ 74 w 261"/>
                <a:gd name="T41" fmla="*/ 319 h 363"/>
                <a:gd name="T42" fmla="*/ 99 w 261"/>
                <a:gd name="T43" fmla="*/ 304 h 363"/>
                <a:gd name="T44" fmla="*/ 110 w 261"/>
                <a:gd name="T45" fmla="*/ 273 h 363"/>
                <a:gd name="T46" fmla="*/ 119 w 261"/>
                <a:gd name="T47" fmla="*/ 258 h 363"/>
                <a:gd name="T48" fmla="*/ 129 w 261"/>
                <a:gd name="T49" fmla="*/ 202 h 363"/>
                <a:gd name="T50" fmla="*/ 134 w 261"/>
                <a:gd name="T51" fmla="*/ 17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1" h="363">
                  <a:moveTo>
                    <a:pt x="134" y="171"/>
                  </a:moveTo>
                  <a:lnTo>
                    <a:pt x="158" y="129"/>
                  </a:lnTo>
                  <a:lnTo>
                    <a:pt x="167" y="109"/>
                  </a:lnTo>
                  <a:lnTo>
                    <a:pt x="165" y="96"/>
                  </a:lnTo>
                  <a:lnTo>
                    <a:pt x="177" y="64"/>
                  </a:lnTo>
                  <a:lnTo>
                    <a:pt x="180" y="22"/>
                  </a:lnTo>
                  <a:lnTo>
                    <a:pt x="192" y="0"/>
                  </a:lnTo>
                  <a:lnTo>
                    <a:pt x="225" y="4"/>
                  </a:lnTo>
                  <a:lnTo>
                    <a:pt x="245" y="15"/>
                  </a:lnTo>
                  <a:lnTo>
                    <a:pt x="251" y="40"/>
                  </a:lnTo>
                  <a:lnTo>
                    <a:pt x="261" y="136"/>
                  </a:lnTo>
                  <a:lnTo>
                    <a:pt x="230" y="256"/>
                  </a:lnTo>
                  <a:lnTo>
                    <a:pt x="183" y="262"/>
                  </a:lnTo>
                  <a:lnTo>
                    <a:pt x="173" y="274"/>
                  </a:lnTo>
                  <a:lnTo>
                    <a:pt x="128" y="288"/>
                  </a:lnTo>
                  <a:lnTo>
                    <a:pt x="101" y="349"/>
                  </a:lnTo>
                  <a:lnTo>
                    <a:pt x="77" y="363"/>
                  </a:lnTo>
                  <a:lnTo>
                    <a:pt x="0" y="345"/>
                  </a:lnTo>
                  <a:lnTo>
                    <a:pt x="0" y="331"/>
                  </a:lnTo>
                  <a:lnTo>
                    <a:pt x="56" y="324"/>
                  </a:lnTo>
                  <a:lnTo>
                    <a:pt x="74" y="319"/>
                  </a:lnTo>
                  <a:lnTo>
                    <a:pt x="99" y="304"/>
                  </a:lnTo>
                  <a:lnTo>
                    <a:pt x="110" y="273"/>
                  </a:lnTo>
                  <a:lnTo>
                    <a:pt x="119" y="258"/>
                  </a:lnTo>
                  <a:lnTo>
                    <a:pt x="129" y="202"/>
                  </a:lnTo>
                  <a:lnTo>
                    <a:pt x="134" y="17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7796482" y="6131099"/>
              <a:ext cx="316085" cy="345752"/>
            </a:xfrm>
            <a:custGeom>
              <a:avLst/>
              <a:gdLst>
                <a:gd name="T0" fmla="*/ 31 w 199"/>
                <a:gd name="T1" fmla="*/ 81 h 218"/>
                <a:gd name="T2" fmla="*/ 31 w 199"/>
                <a:gd name="T3" fmla="*/ 65 h 218"/>
                <a:gd name="T4" fmla="*/ 57 w 199"/>
                <a:gd name="T5" fmla="*/ 48 h 218"/>
                <a:gd name="T6" fmla="*/ 66 w 199"/>
                <a:gd name="T7" fmla="*/ 27 h 218"/>
                <a:gd name="T8" fmla="*/ 69 w 199"/>
                <a:gd name="T9" fmla="*/ 8 h 218"/>
                <a:gd name="T10" fmla="*/ 78 w 199"/>
                <a:gd name="T11" fmla="*/ 0 h 218"/>
                <a:gd name="T12" fmla="*/ 149 w 199"/>
                <a:gd name="T13" fmla="*/ 11 h 218"/>
                <a:gd name="T14" fmla="*/ 164 w 199"/>
                <a:gd name="T15" fmla="*/ 33 h 218"/>
                <a:gd name="T16" fmla="*/ 181 w 199"/>
                <a:gd name="T17" fmla="*/ 39 h 218"/>
                <a:gd name="T18" fmla="*/ 187 w 199"/>
                <a:gd name="T19" fmla="*/ 60 h 218"/>
                <a:gd name="T20" fmla="*/ 199 w 199"/>
                <a:gd name="T21" fmla="*/ 95 h 218"/>
                <a:gd name="T22" fmla="*/ 199 w 199"/>
                <a:gd name="T23" fmla="*/ 108 h 218"/>
                <a:gd name="T24" fmla="*/ 192 w 199"/>
                <a:gd name="T25" fmla="*/ 174 h 218"/>
                <a:gd name="T26" fmla="*/ 187 w 199"/>
                <a:gd name="T27" fmla="*/ 185 h 218"/>
                <a:gd name="T28" fmla="*/ 145 w 199"/>
                <a:gd name="T29" fmla="*/ 216 h 218"/>
                <a:gd name="T30" fmla="*/ 111 w 199"/>
                <a:gd name="T31" fmla="*/ 218 h 218"/>
                <a:gd name="T32" fmla="*/ 96 w 199"/>
                <a:gd name="T33" fmla="*/ 206 h 218"/>
                <a:gd name="T34" fmla="*/ 76 w 199"/>
                <a:gd name="T35" fmla="*/ 204 h 218"/>
                <a:gd name="T36" fmla="*/ 46 w 199"/>
                <a:gd name="T37" fmla="*/ 197 h 218"/>
                <a:gd name="T38" fmla="*/ 21 w 199"/>
                <a:gd name="T39" fmla="*/ 183 h 218"/>
                <a:gd name="T40" fmla="*/ 13 w 199"/>
                <a:gd name="T41" fmla="*/ 156 h 218"/>
                <a:gd name="T42" fmla="*/ 0 w 199"/>
                <a:gd name="T43" fmla="*/ 135 h 218"/>
                <a:gd name="T44" fmla="*/ 2 w 199"/>
                <a:gd name="T45" fmla="*/ 123 h 218"/>
                <a:gd name="T46" fmla="*/ 11 w 199"/>
                <a:gd name="T47" fmla="*/ 101 h 218"/>
                <a:gd name="T48" fmla="*/ 31 w 199"/>
                <a:gd name="T49" fmla="*/ 8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218">
                  <a:moveTo>
                    <a:pt x="31" y="81"/>
                  </a:moveTo>
                  <a:lnTo>
                    <a:pt x="31" y="65"/>
                  </a:lnTo>
                  <a:lnTo>
                    <a:pt x="57" y="48"/>
                  </a:lnTo>
                  <a:lnTo>
                    <a:pt x="66" y="27"/>
                  </a:lnTo>
                  <a:lnTo>
                    <a:pt x="69" y="8"/>
                  </a:lnTo>
                  <a:lnTo>
                    <a:pt x="78" y="0"/>
                  </a:lnTo>
                  <a:lnTo>
                    <a:pt x="149" y="11"/>
                  </a:lnTo>
                  <a:lnTo>
                    <a:pt x="164" y="33"/>
                  </a:lnTo>
                  <a:lnTo>
                    <a:pt x="181" y="39"/>
                  </a:lnTo>
                  <a:lnTo>
                    <a:pt x="187" y="60"/>
                  </a:lnTo>
                  <a:lnTo>
                    <a:pt x="199" y="95"/>
                  </a:lnTo>
                  <a:lnTo>
                    <a:pt x="199" y="108"/>
                  </a:lnTo>
                  <a:lnTo>
                    <a:pt x="192" y="174"/>
                  </a:lnTo>
                  <a:lnTo>
                    <a:pt x="187" y="185"/>
                  </a:lnTo>
                  <a:lnTo>
                    <a:pt x="145" y="216"/>
                  </a:lnTo>
                  <a:lnTo>
                    <a:pt x="111" y="218"/>
                  </a:lnTo>
                  <a:lnTo>
                    <a:pt x="96" y="206"/>
                  </a:lnTo>
                  <a:lnTo>
                    <a:pt x="76" y="204"/>
                  </a:lnTo>
                  <a:lnTo>
                    <a:pt x="46" y="197"/>
                  </a:lnTo>
                  <a:lnTo>
                    <a:pt x="21" y="183"/>
                  </a:lnTo>
                  <a:lnTo>
                    <a:pt x="13" y="156"/>
                  </a:lnTo>
                  <a:lnTo>
                    <a:pt x="0" y="135"/>
                  </a:lnTo>
                  <a:lnTo>
                    <a:pt x="2" y="123"/>
                  </a:lnTo>
                  <a:lnTo>
                    <a:pt x="11" y="101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0" name="Freeform 170"/>
            <p:cNvSpPr>
              <a:spLocks/>
            </p:cNvSpPr>
            <p:nvPr/>
          </p:nvSpPr>
          <p:spPr bwMode="auto">
            <a:xfrm>
              <a:off x="6467528" y="5961715"/>
              <a:ext cx="695038" cy="525614"/>
            </a:xfrm>
            <a:custGeom>
              <a:avLst/>
              <a:gdLst>
                <a:gd name="T0" fmla="*/ 157 w 357"/>
                <a:gd name="T1" fmla="*/ 75 h 270"/>
                <a:gd name="T2" fmla="*/ 198 w 357"/>
                <a:gd name="T3" fmla="*/ 63 h 270"/>
                <a:gd name="T4" fmla="*/ 219 w 357"/>
                <a:gd name="T5" fmla="*/ 45 h 270"/>
                <a:gd name="T6" fmla="*/ 237 w 357"/>
                <a:gd name="T7" fmla="*/ 26 h 270"/>
                <a:gd name="T8" fmla="*/ 249 w 357"/>
                <a:gd name="T9" fmla="*/ 17 h 270"/>
                <a:gd name="T10" fmla="*/ 265 w 357"/>
                <a:gd name="T11" fmla="*/ 14 h 270"/>
                <a:gd name="T12" fmla="*/ 283 w 357"/>
                <a:gd name="T13" fmla="*/ 5 h 270"/>
                <a:gd name="T14" fmla="*/ 303 w 357"/>
                <a:gd name="T15" fmla="*/ 3 h 270"/>
                <a:gd name="T16" fmla="*/ 316 w 357"/>
                <a:gd name="T17" fmla="*/ 3 h 270"/>
                <a:gd name="T18" fmla="*/ 331 w 357"/>
                <a:gd name="T19" fmla="*/ 0 h 270"/>
                <a:gd name="T20" fmla="*/ 351 w 357"/>
                <a:gd name="T21" fmla="*/ 3 h 270"/>
                <a:gd name="T22" fmla="*/ 357 w 357"/>
                <a:gd name="T23" fmla="*/ 14 h 270"/>
                <a:gd name="T24" fmla="*/ 349 w 357"/>
                <a:gd name="T25" fmla="*/ 30 h 270"/>
                <a:gd name="T26" fmla="*/ 340 w 357"/>
                <a:gd name="T27" fmla="*/ 38 h 270"/>
                <a:gd name="T28" fmla="*/ 307 w 357"/>
                <a:gd name="T29" fmla="*/ 45 h 270"/>
                <a:gd name="T30" fmla="*/ 271 w 357"/>
                <a:gd name="T31" fmla="*/ 80 h 270"/>
                <a:gd name="T32" fmla="*/ 264 w 357"/>
                <a:gd name="T33" fmla="*/ 98 h 270"/>
                <a:gd name="T34" fmla="*/ 267 w 357"/>
                <a:gd name="T35" fmla="*/ 108 h 270"/>
                <a:gd name="T36" fmla="*/ 247 w 357"/>
                <a:gd name="T37" fmla="*/ 129 h 270"/>
                <a:gd name="T38" fmla="*/ 237 w 357"/>
                <a:gd name="T39" fmla="*/ 147 h 270"/>
                <a:gd name="T40" fmla="*/ 237 w 357"/>
                <a:gd name="T41" fmla="*/ 162 h 270"/>
                <a:gd name="T42" fmla="*/ 223 w 357"/>
                <a:gd name="T43" fmla="*/ 182 h 270"/>
                <a:gd name="T44" fmla="*/ 214 w 357"/>
                <a:gd name="T45" fmla="*/ 198 h 270"/>
                <a:gd name="T46" fmla="*/ 210 w 357"/>
                <a:gd name="T47" fmla="*/ 224 h 270"/>
                <a:gd name="T48" fmla="*/ 177 w 357"/>
                <a:gd name="T49" fmla="*/ 251 h 270"/>
                <a:gd name="T50" fmla="*/ 132 w 357"/>
                <a:gd name="T51" fmla="*/ 264 h 270"/>
                <a:gd name="T52" fmla="*/ 111 w 357"/>
                <a:gd name="T53" fmla="*/ 266 h 270"/>
                <a:gd name="T54" fmla="*/ 90 w 357"/>
                <a:gd name="T55" fmla="*/ 270 h 270"/>
                <a:gd name="T56" fmla="*/ 81 w 357"/>
                <a:gd name="T57" fmla="*/ 258 h 270"/>
                <a:gd name="T58" fmla="*/ 76 w 357"/>
                <a:gd name="T59" fmla="*/ 248 h 270"/>
                <a:gd name="T60" fmla="*/ 61 w 357"/>
                <a:gd name="T61" fmla="*/ 228 h 270"/>
                <a:gd name="T62" fmla="*/ 48 w 357"/>
                <a:gd name="T63" fmla="*/ 180 h 270"/>
                <a:gd name="T64" fmla="*/ 39 w 357"/>
                <a:gd name="T65" fmla="*/ 168 h 270"/>
                <a:gd name="T66" fmla="*/ 28 w 357"/>
                <a:gd name="T67" fmla="*/ 152 h 270"/>
                <a:gd name="T68" fmla="*/ 12 w 357"/>
                <a:gd name="T69" fmla="*/ 125 h 270"/>
                <a:gd name="T70" fmla="*/ 3 w 357"/>
                <a:gd name="T71" fmla="*/ 120 h 270"/>
                <a:gd name="T72" fmla="*/ 0 w 357"/>
                <a:gd name="T73" fmla="*/ 108 h 270"/>
                <a:gd name="T74" fmla="*/ 36 w 357"/>
                <a:gd name="T75" fmla="*/ 95 h 270"/>
                <a:gd name="T76" fmla="*/ 54 w 357"/>
                <a:gd name="T77" fmla="*/ 93 h 270"/>
                <a:gd name="T78" fmla="*/ 69 w 357"/>
                <a:gd name="T79" fmla="*/ 95 h 270"/>
                <a:gd name="T80" fmla="*/ 88 w 357"/>
                <a:gd name="T81" fmla="*/ 92 h 270"/>
                <a:gd name="T82" fmla="*/ 112 w 357"/>
                <a:gd name="T83" fmla="*/ 92 h 270"/>
                <a:gd name="T84" fmla="*/ 142 w 357"/>
                <a:gd name="T85" fmla="*/ 87 h 270"/>
                <a:gd name="T86" fmla="*/ 157 w 357"/>
                <a:gd name="T87" fmla="*/ 7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7" h="270">
                  <a:moveTo>
                    <a:pt x="157" y="75"/>
                  </a:moveTo>
                  <a:lnTo>
                    <a:pt x="198" y="63"/>
                  </a:lnTo>
                  <a:lnTo>
                    <a:pt x="219" y="45"/>
                  </a:lnTo>
                  <a:lnTo>
                    <a:pt x="237" y="26"/>
                  </a:lnTo>
                  <a:lnTo>
                    <a:pt x="249" y="17"/>
                  </a:lnTo>
                  <a:lnTo>
                    <a:pt x="265" y="14"/>
                  </a:lnTo>
                  <a:lnTo>
                    <a:pt x="283" y="5"/>
                  </a:lnTo>
                  <a:lnTo>
                    <a:pt x="303" y="3"/>
                  </a:lnTo>
                  <a:lnTo>
                    <a:pt x="316" y="3"/>
                  </a:lnTo>
                  <a:lnTo>
                    <a:pt x="331" y="0"/>
                  </a:lnTo>
                  <a:lnTo>
                    <a:pt x="351" y="3"/>
                  </a:lnTo>
                  <a:lnTo>
                    <a:pt x="357" y="14"/>
                  </a:lnTo>
                  <a:lnTo>
                    <a:pt x="349" y="30"/>
                  </a:lnTo>
                  <a:lnTo>
                    <a:pt x="340" y="38"/>
                  </a:lnTo>
                  <a:lnTo>
                    <a:pt x="307" y="45"/>
                  </a:lnTo>
                  <a:lnTo>
                    <a:pt x="271" y="80"/>
                  </a:lnTo>
                  <a:lnTo>
                    <a:pt x="264" y="98"/>
                  </a:lnTo>
                  <a:lnTo>
                    <a:pt x="267" y="108"/>
                  </a:lnTo>
                  <a:lnTo>
                    <a:pt x="247" y="129"/>
                  </a:lnTo>
                  <a:lnTo>
                    <a:pt x="237" y="147"/>
                  </a:lnTo>
                  <a:lnTo>
                    <a:pt x="237" y="162"/>
                  </a:lnTo>
                  <a:lnTo>
                    <a:pt x="223" y="182"/>
                  </a:lnTo>
                  <a:lnTo>
                    <a:pt x="214" y="198"/>
                  </a:lnTo>
                  <a:lnTo>
                    <a:pt x="210" y="224"/>
                  </a:lnTo>
                  <a:lnTo>
                    <a:pt x="177" y="251"/>
                  </a:lnTo>
                  <a:lnTo>
                    <a:pt x="132" y="264"/>
                  </a:lnTo>
                  <a:lnTo>
                    <a:pt x="111" y="266"/>
                  </a:lnTo>
                  <a:lnTo>
                    <a:pt x="90" y="270"/>
                  </a:lnTo>
                  <a:lnTo>
                    <a:pt x="81" y="258"/>
                  </a:lnTo>
                  <a:lnTo>
                    <a:pt x="76" y="248"/>
                  </a:lnTo>
                  <a:lnTo>
                    <a:pt x="61" y="228"/>
                  </a:lnTo>
                  <a:lnTo>
                    <a:pt x="48" y="180"/>
                  </a:lnTo>
                  <a:lnTo>
                    <a:pt x="39" y="168"/>
                  </a:lnTo>
                  <a:lnTo>
                    <a:pt x="28" y="152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0" y="108"/>
                  </a:lnTo>
                  <a:lnTo>
                    <a:pt x="36" y="95"/>
                  </a:lnTo>
                  <a:lnTo>
                    <a:pt x="54" y="93"/>
                  </a:lnTo>
                  <a:lnTo>
                    <a:pt x="69" y="95"/>
                  </a:lnTo>
                  <a:lnTo>
                    <a:pt x="88" y="92"/>
                  </a:lnTo>
                  <a:lnTo>
                    <a:pt x="112" y="92"/>
                  </a:lnTo>
                  <a:lnTo>
                    <a:pt x="142" y="87"/>
                  </a:lnTo>
                  <a:lnTo>
                    <a:pt x="157" y="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6006499" y="5825510"/>
              <a:ext cx="155422" cy="314320"/>
            </a:xfrm>
            <a:custGeom>
              <a:avLst/>
              <a:gdLst>
                <a:gd name="T0" fmla="*/ 1 w 97"/>
                <a:gd name="T1" fmla="*/ 137 h 198"/>
                <a:gd name="T2" fmla="*/ 1 w 97"/>
                <a:gd name="T3" fmla="*/ 113 h 198"/>
                <a:gd name="T4" fmla="*/ 4 w 97"/>
                <a:gd name="T5" fmla="*/ 86 h 198"/>
                <a:gd name="T6" fmla="*/ 0 w 97"/>
                <a:gd name="T7" fmla="*/ 63 h 198"/>
                <a:gd name="T8" fmla="*/ 4 w 97"/>
                <a:gd name="T9" fmla="*/ 41 h 198"/>
                <a:gd name="T10" fmla="*/ 7 w 97"/>
                <a:gd name="T11" fmla="*/ 14 h 198"/>
                <a:gd name="T12" fmla="*/ 28 w 97"/>
                <a:gd name="T13" fmla="*/ 0 h 198"/>
                <a:gd name="T14" fmla="*/ 49 w 97"/>
                <a:gd name="T15" fmla="*/ 5 h 198"/>
                <a:gd name="T16" fmla="*/ 72 w 97"/>
                <a:gd name="T17" fmla="*/ 2 h 198"/>
                <a:gd name="T18" fmla="*/ 87 w 97"/>
                <a:gd name="T19" fmla="*/ 51 h 198"/>
                <a:gd name="T20" fmla="*/ 97 w 97"/>
                <a:gd name="T21" fmla="*/ 69 h 198"/>
                <a:gd name="T22" fmla="*/ 87 w 97"/>
                <a:gd name="T23" fmla="*/ 93 h 198"/>
                <a:gd name="T24" fmla="*/ 78 w 97"/>
                <a:gd name="T25" fmla="*/ 119 h 198"/>
                <a:gd name="T26" fmla="*/ 78 w 97"/>
                <a:gd name="T27" fmla="*/ 146 h 198"/>
                <a:gd name="T28" fmla="*/ 66 w 97"/>
                <a:gd name="T29" fmla="*/ 159 h 198"/>
                <a:gd name="T30" fmla="*/ 64 w 97"/>
                <a:gd name="T31" fmla="*/ 171 h 198"/>
                <a:gd name="T32" fmla="*/ 46 w 97"/>
                <a:gd name="T33" fmla="*/ 198 h 198"/>
                <a:gd name="T34" fmla="*/ 37 w 97"/>
                <a:gd name="T35" fmla="*/ 197 h 198"/>
                <a:gd name="T36" fmla="*/ 25 w 97"/>
                <a:gd name="T37" fmla="*/ 185 h 198"/>
                <a:gd name="T38" fmla="*/ 25 w 97"/>
                <a:gd name="T39" fmla="*/ 170 h 198"/>
                <a:gd name="T40" fmla="*/ 19 w 97"/>
                <a:gd name="T41" fmla="*/ 164 h 198"/>
                <a:gd name="T42" fmla="*/ 1 w 97"/>
                <a:gd name="T43" fmla="*/ 13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98">
                  <a:moveTo>
                    <a:pt x="1" y="137"/>
                  </a:moveTo>
                  <a:lnTo>
                    <a:pt x="1" y="113"/>
                  </a:lnTo>
                  <a:lnTo>
                    <a:pt x="4" y="86"/>
                  </a:lnTo>
                  <a:lnTo>
                    <a:pt x="0" y="63"/>
                  </a:lnTo>
                  <a:lnTo>
                    <a:pt x="4" y="41"/>
                  </a:lnTo>
                  <a:lnTo>
                    <a:pt x="7" y="14"/>
                  </a:lnTo>
                  <a:lnTo>
                    <a:pt x="28" y="0"/>
                  </a:lnTo>
                  <a:lnTo>
                    <a:pt x="49" y="5"/>
                  </a:lnTo>
                  <a:lnTo>
                    <a:pt x="72" y="2"/>
                  </a:lnTo>
                  <a:lnTo>
                    <a:pt x="87" y="51"/>
                  </a:lnTo>
                  <a:lnTo>
                    <a:pt x="97" y="69"/>
                  </a:lnTo>
                  <a:lnTo>
                    <a:pt x="87" y="93"/>
                  </a:lnTo>
                  <a:lnTo>
                    <a:pt x="78" y="119"/>
                  </a:lnTo>
                  <a:lnTo>
                    <a:pt x="78" y="146"/>
                  </a:lnTo>
                  <a:lnTo>
                    <a:pt x="66" y="159"/>
                  </a:lnTo>
                  <a:lnTo>
                    <a:pt x="64" y="171"/>
                  </a:lnTo>
                  <a:lnTo>
                    <a:pt x="46" y="198"/>
                  </a:lnTo>
                  <a:lnTo>
                    <a:pt x="37" y="197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19" y="164"/>
                  </a:lnTo>
                  <a:lnTo>
                    <a:pt x="1" y="13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6340046" y="6351124"/>
              <a:ext cx="113512" cy="123981"/>
            </a:xfrm>
            <a:custGeom>
              <a:avLst/>
              <a:gdLst>
                <a:gd name="T0" fmla="*/ 0 w 71"/>
                <a:gd name="T1" fmla="*/ 9 h 78"/>
                <a:gd name="T2" fmla="*/ 5 w 71"/>
                <a:gd name="T3" fmla="*/ 1 h 78"/>
                <a:gd name="T4" fmla="*/ 38 w 71"/>
                <a:gd name="T5" fmla="*/ 0 h 78"/>
                <a:gd name="T6" fmla="*/ 57 w 71"/>
                <a:gd name="T7" fmla="*/ 24 h 78"/>
                <a:gd name="T8" fmla="*/ 71 w 71"/>
                <a:gd name="T9" fmla="*/ 45 h 78"/>
                <a:gd name="T10" fmla="*/ 69 w 71"/>
                <a:gd name="T11" fmla="*/ 61 h 78"/>
                <a:gd name="T12" fmla="*/ 51 w 71"/>
                <a:gd name="T13" fmla="*/ 70 h 78"/>
                <a:gd name="T14" fmla="*/ 30 w 71"/>
                <a:gd name="T15" fmla="*/ 78 h 78"/>
                <a:gd name="T16" fmla="*/ 15 w 71"/>
                <a:gd name="T17" fmla="*/ 72 h 78"/>
                <a:gd name="T18" fmla="*/ 3 w 71"/>
                <a:gd name="T19" fmla="*/ 52 h 78"/>
                <a:gd name="T20" fmla="*/ 0 w 71"/>
                <a:gd name="T21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8">
                  <a:moveTo>
                    <a:pt x="0" y="9"/>
                  </a:moveTo>
                  <a:lnTo>
                    <a:pt x="5" y="1"/>
                  </a:lnTo>
                  <a:lnTo>
                    <a:pt x="38" y="0"/>
                  </a:lnTo>
                  <a:lnTo>
                    <a:pt x="57" y="24"/>
                  </a:lnTo>
                  <a:lnTo>
                    <a:pt x="71" y="45"/>
                  </a:lnTo>
                  <a:lnTo>
                    <a:pt x="69" y="61"/>
                  </a:lnTo>
                  <a:lnTo>
                    <a:pt x="51" y="70"/>
                  </a:lnTo>
                  <a:lnTo>
                    <a:pt x="30" y="78"/>
                  </a:lnTo>
                  <a:lnTo>
                    <a:pt x="15" y="72"/>
                  </a:lnTo>
                  <a:lnTo>
                    <a:pt x="3" y="5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5943631" y="6489075"/>
              <a:ext cx="157169" cy="164145"/>
            </a:xfrm>
            <a:custGeom>
              <a:avLst/>
              <a:gdLst>
                <a:gd name="T0" fmla="*/ 0 w 99"/>
                <a:gd name="T1" fmla="*/ 45 h 103"/>
                <a:gd name="T2" fmla="*/ 15 w 99"/>
                <a:gd name="T3" fmla="*/ 25 h 103"/>
                <a:gd name="T4" fmla="*/ 31 w 99"/>
                <a:gd name="T5" fmla="*/ 33 h 103"/>
                <a:gd name="T6" fmla="*/ 49 w 99"/>
                <a:gd name="T7" fmla="*/ 36 h 103"/>
                <a:gd name="T8" fmla="*/ 70 w 99"/>
                <a:gd name="T9" fmla="*/ 18 h 103"/>
                <a:gd name="T10" fmla="*/ 75 w 99"/>
                <a:gd name="T11" fmla="*/ 0 h 103"/>
                <a:gd name="T12" fmla="*/ 99 w 99"/>
                <a:gd name="T13" fmla="*/ 6 h 103"/>
                <a:gd name="T14" fmla="*/ 96 w 99"/>
                <a:gd name="T15" fmla="*/ 28 h 103"/>
                <a:gd name="T16" fmla="*/ 85 w 99"/>
                <a:gd name="T17" fmla="*/ 49 h 103"/>
                <a:gd name="T18" fmla="*/ 81 w 99"/>
                <a:gd name="T19" fmla="*/ 60 h 103"/>
                <a:gd name="T20" fmla="*/ 76 w 99"/>
                <a:gd name="T21" fmla="*/ 75 h 103"/>
                <a:gd name="T22" fmla="*/ 82 w 99"/>
                <a:gd name="T23" fmla="*/ 93 h 103"/>
                <a:gd name="T24" fmla="*/ 73 w 99"/>
                <a:gd name="T25" fmla="*/ 103 h 103"/>
                <a:gd name="T26" fmla="*/ 66 w 99"/>
                <a:gd name="T27" fmla="*/ 85 h 103"/>
                <a:gd name="T28" fmla="*/ 42 w 99"/>
                <a:gd name="T29" fmla="*/ 70 h 103"/>
                <a:gd name="T30" fmla="*/ 1 w 99"/>
                <a:gd name="T31" fmla="*/ 58 h 103"/>
                <a:gd name="T32" fmla="*/ 0 w 99"/>
                <a:gd name="T33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03">
                  <a:moveTo>
                    <a:pt x="0" y="45"/>
                  </a:moveTo>
                  <a:lnTo>
                    <a:pt x="15" y="25"/>
                  </a:lnTo>
                  <a:lnTo>
                    <a:pt x="31" y="33"/>
                  </a:lnTo>
                  <a:lnTo>
                    <a:pt x="49" y="36"/>
                  </a:lnTo>
                  <a:lnTo>
                    <a:pt x="70" y="18"/>
                  </a:lnTo>
                  <a:lnTo>
                    <a:pt x="75" y="0"/>
                  </a:lnTo>
                  <a:lnTo>
                    <a:pt x="99" y="6"/>
                  </a:lnTo>
                  <a:lnTo>
                    <a:pt x="96" y="28"/>
                  </a:lnTo>
                  <a:lnTo>
                    <a:pt x="85" y="49"/>
                  </a:lnTo>
                  <a:lnTo>
                    <a:pt x="81" y="60"/>
                  </a:lnTo>
                  <a:lnTo>
                    <a:pt x="76" y="75"/>
                  </a:lnTo>
                  <a:lnTo>
                    <a:pt x="82" y="93"/>
                  </a:lnTo>
                  <a:lnTo>
                    <a:pt x="73" y="103"/>
                  </a:lnTo>
                  <a:lnTo>
                    <a:pt x="66" y="85"/>
                  </a:lnTo>
                  <a:lnTo>
                    <a:pt x="42" y="70"/>
                  </a:lnTo>
                  <a:lnTo>
                    <a:pt x="1" y="5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64" name="Freeform 176"/>
          <p:cNvSpPr>
            <a:spLocks/>
          </p:cNvSpPr>
          <p:nvPr/>
        </p:nvSpPr>
        <p:spPr bwMode="auto">
          <a:xfrm>
            <a:off x="6546776" y="5129482"/>
            <a:ext cx="2491731" cy="1212707"/>
          </a:xfrm>
          <a:custGeom>
            <a:avLst/>
            <a:gdLst>
              <a:gd name="T0" fmla="*/ 0 w 1968"/>
              <a:gd name="T1" fmla="*/ 1152 h 1152"/>
              <a:gd name="T2" fmla="*/ 0 w 1968"/>
              <a:gd name="T3" fmla="*/ 320 h 1152"/>
              <a:gd name="T4" fmla="*/ 295 w 1968"/>
              <a:gd name="T5" fmla="*/ 0 h 1152"/>
              <a:gd name="T6" fmla="*/ 1968 w 1968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8" h="1152">
                <a:moveTo>
                  <a:pt x="0" y="1152"/>
                </a:moveTo>
                <a:lnTo>
                  <a:pt x="0" y="320"/>
                </a:lnTo>
                <a:lnTo>
                  <a:pt x="295" y="0"/>
                </a:lnTo>
                <a:lnTo>
                  <a:pt x="196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Line 178"/>
          <p:cNvSpPr>
            <a:spLocks noChangeShapeType="1"/>
          </p:cNvSpPr>
          <p:nvPr/>
        </p:nvSpPr>
        <p:spPr bwMode="auto">
          <a:xfrm>
            <a:off x="7580962" y="5472519"/>
            <a:ext cx="357558" cy="811692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8968212" y="1286718"/>
            <a:ext cx="1737572" cy="1656949"/>
            <a:chOff x="7349427" y="1805284"/>
            <a:chExt cx="1429499" cy="1656949"/>
          </a:xfrm>
        </p:grpSpPr>
        <p:sp>
          <p:nvSpPr>
            <p:cNvPr id="2" name="1 Rectángulo"/>
            <p:cNvSpPr/>
            <p:nvPr/>
          </p:nvSpPr>
          <p:spPr>
            <a:xfrm>
              <a:off x="7349427" y="1805284"/>
              <a:ext cx="1429499" cy="165694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7497872" y="1941292"/>
              <a:ext cx="83263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s-ES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7497872" y="2259663"/>
              <a:ext cx="83263" cy="108000"/>
            </a:xfrm>
            <a:prstGeom prst="rect">
              <a:avLst/>
            </a:prstGeom>
            <a:solidFill>
              <a:srgbClr val="6DB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s-ES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7497872" y="2578034"/>
              <a:ext cx="83263" cy="108000"/>
            </a:xfrm>
            <a:prstGeom prst="rect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7497872" y="2896405"/>
              <a:ext cx="83263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7578840" y="1810575"/>
              <a:ext cx="1110173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100" dirty="0"/>
                <a:t>Menos de 1%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578838" y="2128880"/>
              <a:ext cx="1110173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s-ES" sz="1100" dirty="0">
                  <a:solidFill>
                    <a:prstClr val="black"/>
                  </a:solidFill>
                </a:rPr>
                <a:t>1% - 2,9%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578840" y="2447185"/>
              <a:ext cx="1110173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s-ES" sz="1100" dirty="0">
                  <a:solidFill>
                    <a:prstClr val="black"/>
                  </a:solidFill>
                </a:rPr>
                <a:t>3%- 4,9%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78838" y="2765490"/>
              <a:ext cx="1110173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s-ES" sz="1100" dirty="0">
                  <a:solidFill>
                    <a:prstClr val="black"/>
                  </a:solidFill>
                </a:rPr>
                <a:t>5% -12%</a:t>
              </a:r>
              <a:endParaRPr lang="es-ES" dirty="0"/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7497872" y="3214775"/>
              <a:ext cx="83263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78840" y="3083797"/>
              <a:ext cx="1110173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s-ES" sz="1100" dirty="0">
                  <a:solidFill>
                    <a:prstClr val="black"/>
                  </a:solidFill>
                </a:rPr>
                <a:t>No han contestado</a:t>
              </a:r>
            </a:p>
          </p:txBody>
        </p:sp>
      </p:grp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6666363" y="299266"/>
            <a:ext cx="5183515" cy="3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 anchor="ctr">
            <a:spAutoFit/>
          </a:bodyPr>
          <a:lstStyle>
            <a:defPPr>
              <a:defRPr lang="es-ES_tradnl"/>
            </a:defPPr>
            <a:lvl1pPr algn="r">
              <a:lnSpc>
                <a:spcPts val="1700"/>
              </a:lnSpc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CARACTERIZACIÓN DE LA MUESTRA: TOTAL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1409998" y="1148080"/>
            <a:ext cx="9428480" cy="531033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angle 26"/>
          <p:cNvSpPr txBox="1">
            <a:spLocks noChangeArrowheads="1"/>
          </p:cNvSpPr>
          <p:nvPr/>
        </p:nvSpPr>
        <p:spPr bwMode="auto">
          <a:xfrm>
            <a:off x="5335950" y="1191956"/>
            <a:ext cx="14693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3366"/>
              </a:buClr>
            </a:pPr>
            <a:r>
              <a:rPr lang="es-E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PROVINCIA</a:t>
            </a:r>
          </a:p>
        </p:txBody>
      </p:sp>
      <p:sp>
        <p:nvSpPr>
          <p:cNvPr id="87" name="Rectangle 26"/>
          <p:cNvSpPr txBox="1">
            <a:spLocks noChangeArrowheads="1"/>
          </p:cNvSpPr>
          <p:nvPr/>
        </p:nvSpPr>
        <p:spPr bwMode="auto">
          <a:xfrm>
            <a:off x="5624744" y="6344543"/>
            <a:ext cx="99899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Base: 1.449 casos</a:t>
            </a:r>
          </a:p>
        </p:txBody>
      </p:sp>
    </p:spTree>
    <p:extLst>
      <p:ext uri="{BB962C8B-B14F-4D97-AF65-F5344CB8AC3E}">
        <p14:creationId xmlns="" xmlns:p14="http://schemas.microsoft.com/office/powerpoint/2010/main" val="133957897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gcom-31-5-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gcom-31-5-16" id="{55E7C786-C7AC-4376-9467-94F1FFEAD470}" vid="{CBA993CB-E18C-45EA-A7F6-F614F44674FC}"/>
    </a:ext>
  </a:extLst>
</a:theme>
</file>

<file path=ppt/theme/themeOverride1.xml><?xml version="1.0" encoding="utf-8"?>
<a:themeOverride xmlns:a="http://schemas.openxmlformats.org/drawingml/2006/main">
  <a:clrScheme name="Vodafone 1">
    <a:dk1>
      <a:srgbClr val="000000"/>
    </a:dk1>
    <a:lt1>
      <a:srgbClr val="FFFFFF"/>
    </a:lt1>
    <a:dk2>
      <a:srgbClr val="FF0000"/>
    </a:dk2>
    <a:lt2>
      <a:srgbClr val="999999"/>
    </a:lt2>
    <a:accent1>
      <a:srgbClr val="813790"/>
    </a:accent1>
    <a:accent2>
      <a:srgbClr val="CDAFD3"/>
    </a:accent2>
    <a:accent3>
      <a:srgbClr val="FFFFFF"/>
    </a:accent3>
    <a:accent4>
      <a:srgbClr val="000000"/>
    </a:accent4>
    <a:accent5>
      <a:srgbClr val="C1AEC6"/>
    </a:accent5>
    <a:accent6>
      <a:srgbClr val="BA9EBF"/>
    </a:accent6>
    <a:hlink>
      <a:srgbClr val="0099DA"/>
    </a:hlink>
    <a:folHlink>
      <a:srgbClr val="99D6F0"/>
    </a:folHlink>
  </a:clrScheme>
  <a:fontScheme name="Vodafon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odafone 1">
    <a:dk1>
      <a:srgbClr val="000000"/>
    </a:dk1>
    <a:lt1>
      <a:srgbClr val="FFFFFF"/>
    </a:lt1>
    <a:dk2>
      <a:srgbClr val="FF0000"/>
    </a:dk2>
    <a:lt2>
      <a:srgbClr val="999999"/>
    </a:lt2>
    <a:accent1>
      <a:srgbClr val="813790"/>
    </a:accent1>
    <a:accent2>
      <a:srgbClr val="CDAFD3"/>
    </a:accent2>
    <a:accent3>
      <a:srgbClr val="FFFFFF"/>
    </a:accent3>
    <a:accent4>
      <a:srgbClr val="000000"/>
    </a:accent4>
    <a:accent5>
      <a:srgbClr val="C1AEC6"/>
    </a:accent5>
    <a:accent6>
      <a:srgbClr val="BA9EBF"/>
    </a:accent6>
    <a:hlink>
      <a:srgbClr val="0099DA"/>
    </a:hlink>
    <a:folHlink>
      <a:srgbClr val="99D6F0"/>
    </a:folHlink>
  </a:clrScheme>
  <a:fontScheme name="Vodafon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cgcom-31-5-16</Template>
  <TotalTime>164</TotalTime>
  <Words>3445</Words>
  <Application>Microsoft Office PowerPoint</Application>
  <PresentationFormat>Personalizado</PresentationFormat>
  <Paragraphs>935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cgcom-31-5-16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nacho</dc:creator>
  <cp:lastModifiedBy>Usuario</cp:lastModifiedBy>
  <cp:revision>15</cp:revision>
  <dcterms:created xsi:type="dcterms:W3CDTF">2017-06-16T08:07:16Z</dcterms:created>
  <dcterms:modified xsi:type="dcterms:W3CDTF">2017-07-01T11:14:09Z</dcterms:modified>
</cp:coreProperties>
</file>